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3" r:id="rId18"/>
    <p:sldId id="272" r:id="rId19"/>
    <p:sldId id="274" r:id="rId20"/>
    <p:sldId id="293" r:id="rId21"/>
    <p:sldId id="275" r:id="rId22"/>
    <p:sldId id="276" r:id="rId23"/>
    <p:sldId id="277" r:id="rId24"/>
    <p:sldId id="279" r:id="rId25"/>
    <p:sldId id="278" r:id="rId26"/>
    <p:sldId id="280" r:id="rId27"/>
    <p:sldId id="285" r:id="rId28"/>
    <p:sldId id="281" r:id="rId29"/>
    <p:sldId id="283" r:id="rId30"/>
    <p:sldId id="282" r:id="rId31"/>
    <p:sldId id="284" r:id="rId32"/>
    <p:sldId id="286"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69" autoAdjust="0"/>
  </p:normalViewPr>
  <p:slideViewPr>
    <p:cSldViewPr>
      <p:cViewPr varScale="1">
        <p:scale>
          <a:sx n="105" d="100"/>
          <a:sy n="105" d="100"/>
        </p:scale>
        <p:origin x="232" y="76"/>
      </p:cViewPr>
      <p:guideLst/>
    </p:cSldViewPr>
  </p:slideViewPr>
  <p:notesTextViewPr>
    <p:cViewPr>
      <p:scale>
        <a:sx n="1" d="1"/>
        <a:sy n="1" d="1"/>
      </p:scale>
      <p:origin x="0" y="0"/>
    </p:cViewPr>
  </p:notesTextViewPr>
  <p:notesViewPr>
    <p:cSldViewPr>
      <p:cViewPr varScale="1">
        <p:scale>
          <a:sx n="72" d="100"/>
          <a:sy n="72" d="100"/>
        </p:scale>
        <p:origin x="2724" y="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D5CAA-6B10-4CCB-95ED-4A694BD61D59}" type="datetimeFigureOut">
              <a:rPr lang="fr-FR" smtClean="0"/>
              <a:t>14/05/2026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865DC-32DC-4305-A43D-5106964798DD}" type="slidenum">
              <a:rPr lang="fr-FR" smtClean="0"/>
              <a:t>‹N°›</a:t>
            </a:fld>
            <a:endParaRPr lang="fr-FR"/>
          </a:p>
        </p:txBody>
      </p:sp>
    </p:spTree>
    <p:extLst>
      <p:ext uri="{BB962C8B-B14F-4D97-AF65-F5344CB8AC3E}">
        <p14:creationId xmlns:p14="http://schemas.microsoft.com/office/powerpoint/2010/main" val="28587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19865DC-32DC-4305-A43D-5106964798DD}" type="slidenum">
              <a:rPr lang="fr-FR" smtClean="0"/>
              <a:t>2</a:t>
            </a:fld>
            <a:endParaRPr lang="fr-FR"/>
          </a:p>
        </p:txBody>
      </p:sp>
    </p:spTree>
    <p:extLst>
      <p:ext uri="{BB962C8B-B14F-4D97-AF65-F5344CB8AC3E}">
        <p14:creationId xmlns:p14="http://schemas.microsoft.com/office/powerpoint/2010/main" val="98440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19865DC-32DC-4305-A43D-5106964798DD}" type="slidenum">
              <a:rPr lang="fr-FR" smtClean="0"/>
              <a:t>3</a:t>
            </a:fld>
            <a:endParaRPr lang="fr-FR"/>
          </a:p>
        </p:txBody>
      </p:sp>
    </p:spTree>
    <p:extLst>
      <p:ext uri="{BB962C8B-B14F-4D97-AF65-F5344CB8AC3E}">
        <p14:creationId xmlns:p14="http://schemas.microsoft.com/office/powerpoint/2010/main" val="156808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19865DC-32DC-4305-A43D-5106964798DD}" type="slidenum">
              <a:rPr lang="fr-FR" smtClean="0"/>
              <a:t>4</a:t>
            </a:fld>
            <a:endParaRPr lang="fr-FR"/>
          </a:p>
        </p:txBody>
      </p:sp>
    </p:spTree>
    <p:extLst>
      <p:ext uri="{BB962C8B-B14F-4D97-AF65-F5344CB8AC3E}">
        <p14:creationId xmlns:p14="http://schemas.microsoft.com/office/powerpoint/2010/main" val="58099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kern="100" dirty="0">
                <a:solidFill>
                  <a:srgbClr val="000000"/>
                </a:solidFill>
                <a:effectLst/>
                <a:latin typeface="Calibri" panose="020F0502020204030204" pitchFamily="34" charset="0"/>
                <a:ea typeface="Calibri" panose="020F0502020204030204" pitchFamily="34" charset="0"/>
              </a:rPr>
              <a:t>De la naissance de Marie, les saintes Ecritures étant "canoniques" ne disent rien. Ce que l'on sait, on le sait soit par la Tradition authentique de l'Eglise primitive, soit par les textes apocryphes. Surtout le protévangile de Jacques (le mineur) qui donne des détails assez précis. </a:t>
            </a:r>
          </a:p>
          <a:p>
            <a:endParaRPr lang="fr-FR" sz="1600" kern="100" dirty="0">
              <a:solidFill>
                <a:srgbClr val="000000"/>
              </a:solidFill>
              <a:latin typeface="Calibri" panose="020F0502020204030204" pitchFamily="34" charset="0"/>
              <a:ea typeface="Calibri" panose="020F0502020204030204" pitchFamily="34" charset="0"/>
            </a:endParaRPr>
          </a:p>
          <a:p>
            <a:r>
              <a:rPr lang="fr-FR" sz="1600" kern="100" dirty="0">
                <a:solidFill>
                  <a:srgbClr val="000000"/>
                </a:solidFill>
                <a:effectLst/>
                <a:latin typeface="Calibri" panose="020F0502020204030204" pitchFamily="34" charset="0"/>
                <a:ea typeface="Calibri" panose="020F0502020204030204" pitchFamily="34" charset="0"/>
              </a:rPr>
              <a:t>Verset V.2 « Or les mois d'Anne s'accomplirent : le neuvième, elle enfanta. Et elle dit à la sage-femme : 'qu'ai-je enfanté' celle-ci dit : 'une fille'. Et Anne reprit : 'Mon âme a été glorifiée en ce jour' : et elle coucha l'enfant. Les jours étant accomplis, Anne se leva, elle donna le sein à l'enfant, et elle l'appela Marie. » </a:t>
            </a:r>
          </a:p>
          <a:p>
            <a:endParaRPr lang="fr-FR" dirty="0"/>
          </a:p>
        </p:txBody>
      </p:sp>
      <p:sp>
        <p:nvSpPr>
          <p:cNvPr id="4" name="Espace réservé du numéro de diapositive 3"/>
          <p:cNvSpPr>
            <a:spLocks noGrp="1"/>
          </p:cNvSpPr>
          <p:nvPr>
            <p:ph type="sldNum" sz="quarter" idx="5"/>
          </p:nvPr>
        </p:nvSpPr>
        <p:spPr/>
        <p:txBody>
          <a:bodyPr/>
          <a:lstStyle/>
          <a:p>
            <a:fld id="{F19865DC-32DC-4305-A43D-5106964798DD}" type="slidenum">
              <a:rPr lang="fr-FR" smtClean="0"/>
              <a:t>5</a:t>
            </a:fld>
            <a:endParaRPr lang="fr-FR"/>
          </a:p>
        </p:txBody>
      </p:sp>
    </p:spTree>
    <p:extLst>
      <p:ext uri="{BB962C8B-B14F-4D97-AF65-F5344CB8AC3E}">
        <p14:creationId xmlns:p14="http://schemas.microsoft.com/office/powerpoint/2010/main" val="1420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4059882"/>
          </a:xfrm>
        </p:spPr>
        <p:txBody>
          <a:bodyPr/>
          <a:lstStyle/>
          <a:p>
            <a:r>
              <a:rPr lang="fr-FR" sz="1800" kern="100" dirty="0">
                <a:solidFill>
                  <a:srgbClr val="000000"/>
                </a:solidFill>
                <a:effectLst/>
                <a:latin typeface="Calibri" panose="020F0502020204030204" pitchFamily="34" charset="0"/>
                <a:ea typeface="Calibri" panose="020F0502020204030204" pitchFamily="34" charset="0"/>
              </a:rPr>
              <a:t>De la naissance de Marie, les saintes Ecritures étant "canoniques" ne disent rien. Ce que l'on sait, on le sait soit par la Tradition authentique de l'Eglise primitive, soit par les textes apocryphes. Surtout le protévangile de Jacques (le mineur) qui donne des détails assez précis. </a:t>
            </a:r>
          </a:p>
          <a:p>
            <a:endParaRPr lang="fr-FR" sz="1800" kern="100" dirty="0">
              <a:solidFill>
                <a:srgbClr val="000000"/>
              </a:solidFill>
              <a:latin typeface="Calibri" panose="020F0502020204030204" pitchFamily="34" charset="0"/>
              <a:ea typeface="Calibri" panose="020F0502020204030204" pitchFamily="34" charset="0"/>
            </a:endParaRPr>
          </a:p>
          <a:p>
            <a:r>
              <a:rPr lang="fr-FR" sz="1800" kern="100" dirty="0">
                <a:solidFill>
                  <a:srgbClr val="000000"/>
                </a:solidFill>
                <a:effectLst/>
                <a:latin typeface="Calibri" panose="020F0502020204030204" pitchFamily="34" charset="0"/>
                <a:ea typeface="Calibri" panose="020F0502020204030204" pitchFamily="34" charset="0"/>
              </a:rPr>
              <a:t>Verset V.2 « Or les mois d'Anne s'accomplirent : le neuvième, elle enfanta. Et elle dit à la sage-femme : 'qu'ai-je enfanté' celle-ci dit : 'une fille'. Et Anne reprit : 'Mon âme a été glorifiée en ce jour' : et elle coucha l'enfant. Les jours étant accomplis, Anne se leva, elle donna le sein à l'enfant, et elle l'appela Marie. » </a:t>
            </a:r>
          </a:p>
          <a:p>
            <a:endParaRPr lang="fr-FR" sz="1800" kern="100" dirty="0">
              <a:solidFill>
                <a:srgbClr val="000000"/>
              </a:solidFill>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F19865DC-32DC-4305-A43D-5106964798DD}" type="slidenum">
              <a:rPr lang="fr-FR" smtClean="0"/>
              <a:t>6</a:t>
            </a:fld>
            <a:endParaRPr lang="fr-FR"/>
          </a:p>
        </p:txBody>
      </p:sp>
    </p:spTree>
    <p:extLst>
      <p:ext uri="{BB962C8B-B14F-4D97-AF65-F5344CB8AC3E}">
        <p14:creationId xmlns:p14="http://schemas.microsoft.com/office/powerpoint/2010/main" val="423323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Vierge Marie savait elle que son fils jésus allait ressusciter ?</a:t>
            </a:r>
          </a:p>
          <a:p>
            <a:r>
              <a:rPr lang="fr-FR" dirty="0"/>
              <a:t>Dans la foi chrétienne, on peut répondre : </a:t>
            </a:r>
            <a:r>
              <a:rPr lang="fr-FR" b="1" dirty="0"/>
              <a:t>oui, d’une certaine manière, Marie savait que Jésus devait ressusciter</a:t>
            </a:r>
            <a:r>
              <a:rPr lang="fr-FR" dirty="0"/>
              <a:t>, mais cela ne signifie pas qu’elle ait compris d’avance tous les détails ni qu’elle ait été épargnée par l’épreuve de la Croix.</a:t>
            </a:r>
          </a:p>
          <a:p>
            <a:r>
              <a:rPr lang="fr-FR" dirty="0"/>
              <a:t>Les Évangiles montrent que Jésus avait annoncé plusieurs fois sa Passion et sa Résurrection à ses disciples. Par exemple :</a:t>
            </a:r>
          </a:p>
          <a:p>
            <a:r>
              <a:rPr lang="fr-FR" dirty="0"/>
              <a:t>« Le troisième jour il ressuscitera. »</a:t>
            </a:r>
          </a:p>
          <a:p>
            <a:r>
              <a:rPr lang="fr-FR" dirty="0"/>
              <a:t>Or Marie, plus que tout autre, méditait les paroles de son Fils dans son cœur (cf. Luc 2,19 et 2,51). La tradition chrétienne considère donc qu’elle avait reçu une lumière particulière sur le mystère de Jésus.</a:t>
            </a:r>
          </a:p>
          <a:p>
            <a:r>
              <a:rPr lang="fr-FR" dirty="0"/>
              <a:t>Mais il faut tenir ensemble deux vérités :</a:t>
            </a:r>
          </a:p>
          <a:p>
            <a:pPr>
              <a:buFont typeface="Arial" panose="020B0604020202020204" pitchFamily="34" charset="0"/>
              <a:buChar char="•"/>
            </a:pPr>
            <a:r>
              <a:rPr lang="fr-FR" b="1" dirty="0"/>
              <a:t>Marie croyait aux promesses de Dieu</a:t>
            </a:r>
            <a:r>
              <a:rPr lang="fr-FR" dirty="0"/>
              <a:t> ; </a:t>
            </a:r>
          </a:p>
          <a:p>
            <a:pPr>
              <a:buFont typeface="Arial" panose="020B0604020202020204" pitchFamily="34" charset="0"/>
              <a:buChar char="•"/>
            </a:pPr>
            <a:r>
              <a:rPr lang="fr-FR" b="1" dirty="0"/>
              <a:t>Marie a réellement souffert dans la nuit de la foi au pied de la Croix</a:t>
            </a:r>
            <a:r>
              <a:rPr lang="fr-FR" dirty="0"/>
              <a:t>. </a:t>
            </a:r>
          </a:p>
          <a:p>
            <a:r>
              <a:rPr lang="fr-FR" dirty="0"/>
              <a:t>Le Samedi saint est très parlant : alors que les apôtres sont dispersés et bouleversés, la tradition voit en Marie celle dont la foi demeure. C’est pourquoi certains Pères de l’Église disent que la foi de toute l’Église subsistait alors dans le cœur de Marie seule.</a:t>
            </a:r>
          </a:p>
          <a:p>
            <a:r>
              <a:rPr lang="fr-FR" dirty="0"/>
              <a:t>Cependant, cette espérance n’enlevait pas la douleur humaine de voir mourir son Fils. Elle ne vivait pas cela comme quelqu’un qui assisterait simplement à une étape prévue d’avance. Elle traversait réellement le glaive annoncé par Syméon :</a:t>
            </a:r>
          </a:p>
          <a:p>
            <a:r>
              <a:rPr lang="fr-FR" dirty="0"/>
              <a:t>« Et toi-même, un glaive te transpercera l’âme »</a:t>
            </a:r>
            <a:br>
              <a:rPr lang="fr-FR" dirty="0"/>
            </a:br>
            <a:r>
              <a:rPr lang="fr-FR" dirty="0"/>
              <a:t>(Luc 2,35)</a:t>
            </a:r>
          </a:p>
          <a:p>
            <a:r>
              <a:rPr lang="fr-FR" dirty="0"/>
              <a:t>Les spirituels du Carmel, comme Jean de la Croix ou Thérèse de Lisieux, diraient volontiers que Marie a vécu là une foi très pure : une adhésion totale à Dieu au cœur même de l’obscurité.</a:t>
            </a:r>
          </a:p>
          <a:p>
            <a:r>
              <a:rPr lang="fr-FR" dirty="0"/>
              <a:t>Enfin, une très ancienne tradition chrétienne — sans être racontée explicitement dans les Évangiles — pense que le premier ressuscité à qui Jésus se serait manifesté aurait été sa mère, Marie. Cette idée a inspiré beaucoup d’art chrétien et de méditations spirituelles.</a:t>
            </a:r>
          </a:p>
          <a:p>
            <a:endParaRPr lang="fr-FR" dirty="0"/>
          </a:p>
        </p:txBody>
      </p:sp>
      <p:sp>
        <p:nvSpPr>
          <p:cNvPr id="4" name="Espace réservé du numéro de diapositive 3"/>
          <p:cNvSpPr>
            <a:spLocks noGrp="1"/>
          </p:cNvSpPr>
          <p:nvPr>
            <p:ph type="sldNum" sz="quarter" idx="5"/>
          </p:nvPr>
        </p:nvSpPr>
        <p:spPr/>
        <p:txBody>
          <a:bodyPr/>
          <a:lstStyle/>
          <a:p>
            <a:fld id="{F19865DC-32DC-4305-A43D-5106964798DD}" type="slidenum">
              <a:rPr lang="fr-FR" smtClean="0"/>
              <a:t>9</a:t>
            </a:fld>
            <a:endParaRPr lang="fr-FR"/>
          </a:p>
        </p:txBody>
      </p:sp>
    </p:spTree>
    <p:extLst>
      <p:ext uri="{BB962C8B-B14F-4D97-AF65-F5344CB8AC3E}">
        <p14:creationId xmlns:p14="http://schemas.microsoft.com/office/powerpoint/2010/main" val="298961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0" i="0" dirty="0">
                <a:solidFill>
                  <a:srgbClr val="222222"/>
                </a:solidFill>
                <a:effectLst/>
                <a:latin typeface="Georgia" panose="02040502050405020303" pitchFamily="18" charset="0"/>
              </a:rPr>
              <a:t>Dieu permit à Marie de mener une vie cachée et de n’être que peu mentionnée dans les Évangiles, mais Il lui donna ensuite un rôle plus visible dans l’histoire du monde. Son apparition à Juan Diego et l’image miraculeuse qu’elle laissa sur la </a:t>
            </a:r>
            <a:r>
              <a:rPr lang="fr-FR" b="0" i="0" dirty="0" err="1">
                <a:solidFill>
                  <a:srgbClr val="222222"/>
                </a:solidFill>
                <a:effectLst/>
                <a:latin typeface="Georgia" panose="02040502050405020303" pitchFamily="18" charset="0"/>
              </a:rPr>
              <a:t>tilma</a:t>
            </a:r>
            <a:r>
              <a:rPr lang="fr-FR" b="0" i="0" dirty="0">
                <a:solidFill>
                  <a:srgbClr val="222222"/>
                </a:solidFill>
                <a:effectLst/>
                <a:latin typeface="Georgia" panose="02040502050405020303" pitchFamily="18" charset="0"/>
              </a:rPr>
              <a:t> à Guadalupe en 1531 mena à la conversion neuf millions d’Indiens au Catholicisme-alors qu’ils auraient difficilement pu se tourner vers la religion de leurs conquérants. À travers le rosaire, elle aida les Chrétiens à vaincre la flotte plus puissante des Turcs à la bataille de Lépante en 1571. A </a:t>
            </a:r>
            <a:r>
              <a:rPr lang="fr-FR" b="0" i="0" dirty="0" err="1">
                <a:solidFill>
                  <a:srgbClr val="222222"/>
                </a:solidFill>
                <a:effectLst/>
                <a:latin typeface="Georgia" panose="02040502050405020303" pitchFamily="18" charset="0"/>
              </a:rPr>
              <a:t>Jasna</a:t>
            </a:r>
            <a:r>
              <a:rPr lang="fr-FR" b="0" i="0" dirty="0">
                <a:solidFill>
                  <a:srgbClr val="222222"/>
                </a:solidFill>
                <a:effectLst/>
                <a:latin typeface="Georgia" panose="02040502050405020303" pitchFamily="18" charset="0"/>
              </a:rPr>
              <a:t> Gora en Pologne, elle fit partir les troupes protestantes suédoises en 1655 et plus tard protégea les Polonais contre l’armée soviétique en 1920, alors que celle-ci s’apprêtait à attaquer Varsovie. Elle donna la médaille miraculeuse à Sainte Catherine Labouré, à laquelle elle apparut dans la chapelle de son couvent à la rue du Bac en 1830. Et puis elle se manifesta à St. Bernadette Soubirous à Lourdes, en 1858, en pleine période d’anticléricalisme et d’athéisme, confirmant en même temps le dogme de l’Immaculée Conception.</a:t>
            </a:r>
          </a:p>
          <a:p>
            <a:pPr algn="just"/>
            <a:r>
              <a:rPr lang="fr-FR" b="0" i="0" dirty="0">
                <a:solidFill>
                  <a:srgbClr val="222222"/>
                </a:solidFill>
                <a:effectLst/>
                <a:latin typeface="Georgia" panose="02040502050405020303" pitchFamily="18" charset="0"/>
              </a:rPr>
              <a:t>A Fatima en 1917, elle alerta le monde des dangers du communisme et le prévint qu’une seconde guerre mondiale aurait lieu si les gens ne se convertissaient pas. A cause des apparitions (non encore reconnues) de l’Ile Bouchard en 1947, elle protégea la France du communisme qui allait prendre le pouvoir. Le chapelet étant récité pendant sept ans par 10% de la population autrichienne, en 1955, les Russes, de façon inexplicable, quittèrent l’Autriche qu’ils avaient occupée pendant dix ans. Elle protégea le pape Jean-Paul II en 1981 quand il faillit être assassiné et fit imploser l’URSS en 1989. Plus qu’aucune autre personne au monde, c’est elle qui devrait recevoir le Prix Nobel de la Paix. D’ailleurs, il n’est pas surprenant, qu’un de ses titres soit « Reine de la paix », car elle nous donne la paix dans l’âme sans laquelle il ne peut y avoir d’entente entre les nations. Dans cette section, nous allons voir quel rôle important La Vierge Marie joua dans la vie des saints et les diverses manières dont elle se manifesta au monde à travers des apparitions et des miracles. Bien qu’elle ne soit qu’une créature, nous ne pourrons jamais la connaître parfaitement : on peut toujours apprendre davantage sur elle et l’aimer.</a:t>
            </a:r>
          </a:p>
          <a:p>
            <a:endParaRPr lang="fr-FR" dirty="0"/>
          </a:p>
        </p:txBody>
      </p:sp>
      <p:sp>
        <p:nvSpPr>
          <p:cNvPr id="4" name="Espace réservé du numéro de diapositive 3"/>
          <p:cNvSpPr>
            <a:spLocks noGrp="1"/>
          </p:cNvSpPr>
          <p:nvPr>
            <p:ph type="sldNum" sz="quarter" idx="5"/>
          </p:nvPr>
        </p:nvSpPr>
        <p:spPr/>
        <p:txBody>
          <a:bodyPr/>
          <a:lstStyle/>
          <a:p>
            <a:fld id="{F19865DC-32DC-4305-A43D-5106964798DD}" type="slidenum">
              <a:rPr lang="fr-FR" smtClean="0"/>
              <a:t>33</a:t>
            </a:fld>
            <a:endParaRPr lang="fr-FR"/>
          </a:p>
        </p:txBody>
      </p:sp>
    </p:spTree>
    <p:extLst>
      <p:ext uri="{BB962C8B-B14F-4D97-AF65-F5344CB8AC3E}">
        <p14:creationId xmlns:p14="http://schemas.microsoft.com/office/powerpoint/2010/main" val="72537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6EAB629-440D-4293-8C5D-15A832B66A24}" type="datetimeFigureOut">
              <a:rPr lang="fr-FR" smtClean="0"/>
              <a:t>14/05/2026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247299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EAB629-440D-4293-8C5D-15A832B66A24}" type="datetimeFigureOut">
              <a:rPr lang="fr-FR" smtClean="0"/>
              <a:t>14/05/2026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72550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EAB629-440D-4293-8C5D-15A832B66A24}" type="datetimeFigureOut">
              <a:rPr lang="fr-FR" smtClean="0"/>
              <a:t>14/05/2026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390798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EAB629-440D-4293-8C5D-15A832B66A24}" type="datetimeFigureOut">
              <a:rPr lang="fr-FR" smtClean="0"/>
              <a:t>14/05/2026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258797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EAB629-440D-4293-8C5D-15A832B66A24}" type="datetimeFigureOut">
              <a:rPr lang="fr-FR" smtClean="0"/>
              <a:t>14/05/2026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228517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6EAB629-440D-4293-8C5D-15A832B66A24}" type="datetimeFigureOut">
              <a:rPr lang="fr-FR" smtClean="0"/>
              <a:t>14/05/2026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206260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6EAB629-440D-4293-8C5D-15A832B66A24}" type="datetimeFigureOut">
              <a:rPr lang="fr-FR" smtClean="0"/>
              <a:t>14/05/2026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7779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6EAB629-440D-4293-8C5D-15A832B66A24}" type="datetimeFigureOut">
              <a:rPr lang="fr-FR" smtClean="0"/>
              <a:t>14/05/2026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76182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AB629-440D-4293-8C5D-15A832B66A24}" type="datetimeFigureOut">
              <a:rPr lang="fr-FR" smtClean="0"/>
              <a:t>14/05/2026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62426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EAB629-440D-4293-8C5D-15A832B66A24}" type="datetimeFigureOut">
              <a:rPr lang="fr-FR" smtClean="0"/>
              <a:t>14/05/2026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250946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EAB629-440D-4293-8C5D-15A832B66A24}" type="datetimeFigureOut">
              <a:rPr lang="fr-FR" smtClean="0"/>
              <a:t>14/05/2026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1D673D-C269-4F5F-95AF-987E5C4D07A4}" type="slidenum">
              <a:rPr lang="fr-FR" smtClean="0"/>
              <a:t>‹N°›</a:t>
            </a:fld>
            <a:endParaRPr lang="fr-FR"/>
          </a:p>
        </p:txBody>
      </p:sp>
    </p:spTree>
    <p:extLst>
      <p:ext uri="{BB962C8B-B14F-4D97-AF65-F5344CB8AC3E}">
        <p14:creationId xmlns:p14="http://schemas.microsoft.com/office/powerpoint/2010/main" val="223904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EAB629-440D-4293-8C5D-15A832B66A24}" type="datetimeFigureOut">
              <a:rPr lang="fr-FR" smtClean="0"/>
              <a:t>14/05/2026</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1D673D-C269-4F5F-95AF-987E5C4D07A4}" type="slidenum">
              <a:rPr lang="fr-FR" smtClean="0"/>
              <a:t>‹N°›</a:t>
            </a:fld>
            <a:endParaRPr lang="fr-FR"/>
          </a:p>
        </p:txBody>
      </p:sp>
    </p:spTree>
    <p:extLst>
      <p:ext uri="{BB962C8B-B14F-4D97-AF65-F5344CB8AC3E}">
        <p14:creationId xmlns:p14="http://schemas.microsoft.com/office/powerpoint/2010/main" val="23628964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partie8"/><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atholique31.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vres-mystiques.com/partieTEXTES/Apocryphes/proteva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livres-mystiques.com/partieTEXTES/Apocryphes/protevan.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ivres-mystiques.com/partieTEXTES/Apocryphes/protevan.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77017-7939-A8E1-BAE4-3F16B6E8F8AF}"/>
              </a:ext>
            </a:extLst>
          </p:cNvPr>
          <p:cNvSpPr>
            <a:spLocks noGrp="1"/>
          </p:cNvSpPr>
          <p:nvPr>
            <p:ph type="ctrTitle"/>
          </p:nvPr>
        </p:nvSpPr>
        <p:spPr>
          <a:xfrm>
            <a:off x="5735959" y="1122363"/>
            <a:ext cx="6088419" cy="2387600"/>
          </a:xfrm>
        </p:spPr>
        <p:txBody>
          <a:bodyPr>
            <a:normAutofit fontScale="90000"/>
          </a:bodyPr>
          <a:lstStyle/>
          <a:p>
            <a:r>
              <a:rPr lang="fr-FR" b="1" i="0" dirty="0">
                <a:solidFill>
                  <a:srgbClr val="0070C0"/>
                </a:solidFill>
                <a:effectLst/>
                <a:latin typeface="Georgia" panose="02040502050405020303" pitchFamily="18" charset="0"/>
              </a:rPr>
              <a:t>La bienheureuse Vierge Marie</a:t>
            </a:r>
            <a:br>
              <a:rPr lang="fr-FR" b="1" i="0" dirty="0">
                <a:solidFill>
                  <a:srgbClr val="1A4F8B"/>
                </a:solidFill>
                <a:effectLst/>
                <a:latin typeface="Georgia" panose="02040502050405020303" pitchFamily="18" charset="0"/>
              </a:rPr>
            </a:br>
            <a:endParaRPr lang="fr-FR" dirty="0"/>
          </a:p>
        </p:txBody>
      </p:sp>
      <p:sp>
        <p:nvSpPr>
          <p:cNvPr id="3" name="Sous-titre 2">
            <a:extLst>
              <a:ext uri="{FF2B5EF4-FFF2-40B4-BE49-F238E27FC236}">
                <a16:creationId xmlns:a16="http://schemas.microsoft.com/office/drawing/2014/main" id="{337C486F-8193-EA8C-86E0-CCBC452C994D}"/>
              </a:ext>
            </a:extLst>
          </p:cNvPr>
          <p:cNvSpPr>
            <a:spLocks noGrp="1"/>
          </p:cNvSpPr>
          <p:nvPr>
            <p:ph type="subTitle" idx="1"/>
          </p:nvPr>
        </p:nvSpPr>
        <p:spPr>
          <a:xfrm>
            <a:off x="263352" y="4797152"/>
            <a:ext cx="11468391" cy="1655762"/>
          </a:xfrm>
        </p:spPr>
        <p:txBody>
          <a:bodyPr>
            <a:normAutofit/>
          </a:bodyPr>
          <a:lstStyle/>
          <a:p>
            <a:pPr algn="l"/>
            <a:r>
              <a:rPr lang="fr-FR" sz="4400" b="0" i="0" dirty="0">
                <a:solidFill>
                  <a:srgbClr val="222222"/>
                </a:solidFill>
                <a:effectLst/>
                <a:latin typeface="Georgia" panose="02040502050405020303" pitchFamily="18" charset="0"/>
              </a:rPr>
              <a:t>Vie, traditions, doctrines et regards chrétiens</a:t>
            </a:r>
            <a:br>
              <a:rPr lang="fr-FR" b="0" i="0" dirty="0">
                <a:solidFill>
                  <a:srgbClr val="222222"/>
                </a:solidFill>
                <a:effectLst/>
                <a:latin typeface="Georgia" panose="02040502050405020303" pitchFamily="18" charset="0"/>
              </a:rPr>
            </a:br>
            <a:endParaRPr lang="fr-FR" dirty="0"/>
          </a:p>
        </p:txBody>
      </p:sp>
      <p:pic>
        <p:nvPicPr>
          <p:cNvPr id="5" name="Image 4" descr="Une image contenant Visage humain, peinture, art, lune&#10;&#10;Le contenu généré par l’IA peut être incorrect.">
            <a:extLst>
              <a:ext uri="{FF2B5EF4-FFF2-40B4-BE49-F238E27FC236}">
                <a16:creationId xmlns:a16="http://schemas.microsoft.com/office/drawing/2014/main" id="{E561660D-D77E-8A99-4880-F09A517DB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124749"/>
            <a:ext cx="3142857" cy="4257143"/>
          </a:xfrm>
          <a:prstGeom prst="rect">
            <a:avLst/>
          </a:prstGeom>
        </p:spPr>
      </p:pic>
    </p:spTree>
    <p:extLst>
      <p:ext uri="{BB962C8B-B14F-4D97-AF65-F5344CB8AC3E}">
        <p14:creationId xmlns:p14="http://schemas.microsoft.com/office/powerpoint/2010/main" val="1122471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7525F-F8AF-7C50-610C-341301B20410}"/>
              </a:ext>
            </a:extLst>
          </p:cNvPr>
          <p:cNvSpPr>
            <a:spLocks noGrp="1"/>
          </p:cNvSpPr>
          <p:nvPr>
            <p:ph type="title"/>
          </p:nvPr>
        </p:nvSpPr>
        <p:spPr>
          <a:xfrm>
            <a:off x="1055440" y="116632"/>
            <a:ext cx="10515600" cy="1440160"/>
          </a:xfrm>
        </p:spPr>
        <p:txBody>
          <a:bodyPr>
            <a:normAutofit/>
          </a:bodyPr>
          <a:lstStyle/>
          <a:p>
            <a:pPr algn="l">
              <a:buFont typeface="Arial" panose="020B0604020202020204" pitchFamily="34" charset="0"/>
              <a:buChar char="•"/>
            </a:pPr>
            <a:r>
              <a:rPr lang="fr-FR" b="1" dirty="0">
                <a:solidFill>
                  <a:srgbClr val="0070C0"/>
                </a:solidFill>
                <a:latin typeface="Georgia" panose="02040502050405020303" pitchFamily="18" charset="0"/>
                <a:hlinkClick r:id="rId2" action="ppaction://hlinkfile">
                  <a:extLst>
                    <a:ext uri="{A12FA001-AC4F-418D-AE19-62706E023703}">
                      <ahyp:hlinkClr xmlns:ahyp="http://schemas.microsoft.com/office/drawing/2018/hyperlinkcolor" val="tx"/>
                    </a:ext>
                  </a:extLst>
                </a:hlinkClick>
              </a:rPr>
              <a:t>E</a:t>
            </a:r>
            <a:r>
              <a:rPr lang="fr-FR" b="1" i="0" u="none" strike="noStrike" dirty="0">
                <a:solidFill>
                  <a:srgbClr val="0070C0"/>
                </a:solidFill>
                <a:effectLst/>
                <a:latin typeface="Georgia" panose="02040502050405020303" pitchFamily="18" charset="0"/>
                <a:hlinkClick r:id="rId2" action="ppaction://hlinkfile">
                  <a:extLst>
                    <a:ext uri="{A12FA001-AC4F-418D-AE19-62706E023703}">
                      <ahyp:hlinkClr xmlns:ahyp="http://schemas.microsoft.com/office/drawing/2018/hyperlinkcolor" val="tx"/>
                    </a:ext>
                  </a:extLst>
                </a:hlinkClick>
              </a:rPr>
              <a:t>) Pentecôte /Assomption</a:t>
            </a:r>
            <a:endParaRPr lang="fr-FR" b="1" i="0" dirty="0">
              <a:solidFill>
                <a:srgbClr val="0070C0"/>
              </a:solidFill>
              <a:effectLst/>
              <a:latin typeface="Georgia" panose="02040502050405020303" pitchFamily="18" charset="0"/>
            </a:endParaRPr>
          </a:p>
        </p:txBody>
      </p:sp>
      <p:pic>
        <p:nvPicPr>
          <p:cNvPr id="5" name="Espace réservé du contenu 4">
            <a:extLst>
              <a:ext uri="{FF2B5EF4-FFF2-40B4-BE49-F238E27FC236}">
                <a16:creationId xmlns:a16="http://schemas.microsoft.com/office/drawing/2014/main" id="{B043FA57-F962-018A-DD6A-C7909D39AD71}"/>
              </a:ext>
            </a:extLst>
          </p:cNvPr>
          <p:cNvPicPr>
            <a:picLocks noGrp="1" noChangeAspect="1"/>
          </p:cNvPicPr>
          <p:nvPr>
            <p:ph idx="1"/>
          </p:nvPr>
        </p:nvPicPr>
        <p:blipFill>
          <a:blip r:embed="rId3"/>
          <a:stretch>
            <a:fillRect/>
          </a:stretch>
        </p:blipFill>
        <p:spPr>
          <a:xfrm>
            <a:off x="623390" y="4071089"/>
            <a:ext cx="1924319" cy="2133898"/>
          </a:xfrm>
        </p:spPr>
      </p:pic>
      <p:sp>
        <p:nvSpPr>
          <p:cNvPr id="7" name="ZoneTexte 6">
            <a:extLst>
              <a:ext uri="{FF2B5EF4-FFF2-40B4-BE49-F238E27FC236}">
                <a16:creationId xmlns:a16="http://schemas.microsoft.com/office/drawing/2014/main" id="{8290E428-6D4C-BA55-7163-57F1278D38E4}"/>
              </a:ext>
            </a:extLst>
          </p:cNvPr>
          <p:cNvSpPr txBox="1"/>
          <p:nvPr/>
        </p:nvSpPr>
        <p:spPr>
          <a:xfrm>
            <a:off x="3359696" y="1340768"/>
            <a:ext cx="7632848" cy="5570756"/>
          </a:xfrm>
          <a:prstGeom prst="rect">
            <a:avLst/>
          </a:prstGeom>
          <a:noFill/>
        </p:spPr>
        <p:txBody>
          <a:bodyPr wrap="square">
            <a:spAutoFit/>
          </a:bodyPr>
          <a:lstStyle/>
          <a:p>
            <a:r>
              <a:rPr lang="fr-FR" sz="2400" dirty="0">
                <a:solidFill>
                  <a:srgbClr val="000000"/>
                </a:solidFill>
                <a:effectLst/>
                <a:latin typeface="Calibri" panose="020F0502020204030204" pitchFamily="34" charset="0"/>
                <a:ea typeface="Calibri" panose="020F0502020204030204" pitchFamily="34" charset="0"/>
              </a:rPr>
              <a:t>départ de Marie au Ciel corps et âme</a:t>
            </a:r>
            <a:r>
              <a:rPr lang="fr-FR" sz="1800" dirty="0">
                <a:solidFill>
                  <a:srgbClr val="000000"/>
                </a:solidFill>
                <a:effectLst/>
                <a:latin typeface="Calibri" panose="020F0502020204030204" pitchFamily="34" charset="0"/>
                <a:ea typeface="Calibri" panose="020F0502020204030204" pitchFamily="34" charset="0"/>
              </a:rPr>
              <a:t> </a:t>
            </a:r>
          </a:p>
          <a:p>
            <a:r>
              <a:rPr lang="fr-FR" sz="1800" dirty="0">
                <a:solidFill>
                  <a:srgbClr val="000000"/>
                </a:solidFill>
                <a:effectLst/>
                <a:latin typeface="Calibri" panose="020F0502020204030204" pitchFamily="34" charset="0"/>
                <a:ea typeface="Calibri" panose="020F0502020204030204" pitchFamily="34" charset="0"/>
              </a:rPr>
              <a:t>(l'Assomption pour nous) et (dormition pour les orthodoxes)  </a:t>
            </a:r>
          </a:p>
          <a:p>
            <a:r>
              <a:rPr lang="fr-FR" sz="1800" dirty="0">
                <a:solidFill>
                  <a:srgbClr val="000000"/>
                </a:solidFill>
                <a:effectLst/>
                <a:latin typeface="Calibri" panose="020F0502020204030204" pitchFamily="34" charset="0"/>
                <a:ea typeface="Calibri" panose="020F0502020204030204" pitchFamily="34" charset="0"/>
              </a:rPr>
              <a:t> </a:t>
            </a:r>
          </a:p>
          <a:p>
            <a:pPr algn="just"/>
            <a:r>
              <a:rPr lang="fr-FR" sz="3200" b="1" dirty="0">
                <a:solidFill>
                  <a:schemeClr val="accent4">
                    <a:lumMod val="75000"/>
                  </a:schemeClr>
                </a:solidFill>
                <a:effectLst/>
                <a:latin typeface="Calibri" panose="020F0502020204030204" pitchFamily="34" charset="0"/>
                <a:ea typeface="Calibri" panose="020F0502020204030204" pitchFamily="34" charset="0"/>
              </a:rPr>
              <a:t>il y a 2 septénaires</a:t>
            </a:r>
            <a:r>
              <a:rPr lang="fr-FR" sz="2400" dirty="0">
                <a:solidFill>
                  <a:srgbClr val="000000"/>
                </a:solidFill>
                <a:effectLst/>
                <a:latin typeface="Calibri" panose="020F0502020204030204" pitchFamily="34" charset="0"/>
                <a:ea typeface="Calibri" panose="020F0502020204030204" pitchFamily="34" charset="0"/>
              </a:rPr>
              <a:t>, </a:t>
            </a:r>
          </a:p>
          <a:p>
            <a:pPr marL="342900" indent="-342900" algn="just">
              <a:buFont typeface="Arial" panose="020B0604020202020204" pitchFamily="34" charset="0"/>
              <a:buChar char="•"/>
            </a:pPr>
            <a:r>
              <a:rPr lang="fr-FR" sz="2400" b="0" i="0" dirty="0">
                <a:solidFill>
                  <a:srgbClr val="222222"/>
                </a:solidFill>
                <a:effectLst/>
                <a:latin typeface="Georgia" panose="02040502050405020303" pitchFamily="18" charset="0"/>
              </a:rPr>
              <a:t>Après la Résurrection et l’Ascension de Jésus, Marie est présente avec les apôtres au Cénacle lors de la Pentecôte (Actes 1,14).</a:t>
            </a:r>
          </a:p>
          <a:p>
            <a:pPr algn="just"/>
            <a:endParaRPr lang="fr-FR" sz="2400" b="0" i="0" dirty="0">
              <a:solidFill>
                <a:srgbClr val="222222"/>
              </a:solidFill>
              <a:effectLst/>
              <a:latin typeface="Georgia" panose="02040502050405020303" pitchFamily="18" charset="0"/>
            </a:endParaRPr>
          </a:p>
          <a:p>
            <a:pPr marL="342900" indent="-342900" algn="just">
              <a:buFont typeface="Arial" panose="020B0604020202020204" pitchFamily="34" charset="0"/>
              <a:buChar char="•"/>
            </a:pPr>
            <a:r>
              <a:rPr lang="fr-FR" sz="2400" b="0" i="0" dirty="0">
                <a:solidFill>
                  <a:srgbClr val="222222"/>
                </a:solidFill>
                <a:effectLst/>
                <a:latin typeface="Georgia" panose="02040502050405020303" pitchFamily="18" charset="0"/>
              </a:rPr>
              <a:t>Elle prie avec l’Église naissante et reçoit avec elle le don de l’Esprit Saint. Marie apparaît ainsi comme figure de l’Église en prière.</a:t>
            </a:r>
          </a:p>
          <a:p>
            <a:pPr algn="just"/>
            <a:endParaRPr lang="fr-FR" sz="2400" b="0" i="0" dirty="0">
              <a:solidFill>
                <a:srgbClr val="222222"/>
              </a:solidFill>
              <a:effectLst/>
              <a:latin typeface="Georgia" panose="02040502050405020303" pitchFamily="18" charset="0"/>
            </a:endParaRPr>
          </a:p>
          <a:p>
            <a:pPr marL="342900" indent="-342900" algn="just">
              <a:buFont typeface="Arial" panose="020B0604020202020204" pitchFamily="34" charset="0"/>
              <a:buChar char="•"/>
            </a:pPr>
            <a:r>
              <a:rPr lang="fr-FR" sz="2400" b="0" i="0" dirty="0">
                <a:solidFill>
                  <a:srgbClr val="222222"/>
                </a:solidFill>
                <a:effectLst/>
                <a:latin typeface="Georgia" panose="02040502050405020303" pitchFamily="18" charset="0"/>
              </a:rPr>
              <a:t>Les Évangiles ne rapportent rien sur la mort de Marie. La Tradition chrétienne a cependant conservé le souvenir de sa fin terrestre.</a:t>
            </a:r>
          </a:p>
        </p:txBody>
      </p:sp>
      <p:pic>
        <p:nvPicPr>
          <p:cNvPr id="2050" name="Picture 2" descr="pentecôte">
            <a:extLst>
              <a:ext uri="{FF2B5EF4-FFF2-40B4-BE49-F238E27FC236}">
                <a16:creationId xmlns:a16="http://schemas.microsoft.com/office/drawing/2014/main" id="{70E30C6F-35F3-1AD5-E528-2CDFAF50F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76" y="1545700"/>
            <a:ext cx="2426375" cy="173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91063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C9EE2-197F-157A-5B2B-87D2B224860A}"/>
              </a:ext>
            </a:extLst>
          </p:cNvPr>
          <p:cNvSpPr>
            <a:spLocks noGrp="1"/>
          </p:cNvSpPr>
          <p:nvPr>
            <p:ph type="title"/>
          </p:nvPr>
        </p:nvSpPr>
        <p:spPr>
          <a:xfrm>
            <a:off x="838200" y="260648"/>
            <a:ext cx="10515600" cy="1325563"/>
          </a:xfrm>
        </p:spPr>
        <p:txBody>
          <a:bodyPr>
            <a:normAutofit fontScale="90000"/>
          </a:bodyPr>
          <a:lstStyle/>
          <a:p>
            <a:br>
              <a:rPr lang="fr-FR" sz="4400" b="1" u="none" strike="noStrike" dirty="0">
                <a:solidFill>
                  <a:srgbClr val="1A4F8B"/>
                </a:solidFill>
                <a:effectLst/>
                <a:latin typeface="Georgia" panose="02040502050405020303" pitchFamily="18" charset="0"/>
              </a:rPr>
            </a:br>
            <a:r>
              <a:rPr lang="fr-FR" sz="4400" b="1" u="none" strike="noStrike" dirty="0">
                <a:solidFill>
                  <a:srgbClr val="1A4F8B"/>
                </a:solidFill>
                <a:effectLst/>
                <a:latin typeface="Georgia" panose="02040502050405020303" pitchFamily="18" charset="0"/>
              </a:rPr>
              <a:t>9) Titres:</a:t>
            </a:r>
            <a:br>
              <a:rPr lang="fr-FR" sz="4400" b="1" u="none" strike="noStrike" dirty="0">
                <a:solidFill>
                  <a:srgbClr val="1A4F8B"/>
                </a:solidFill>
                <a:effectLst/>
                <a:latin typeface="Georgia" panose="02040502050405020303" pitchFamily="18" charset="0"/>
              </a:rPr>
            </a:br>
            <a:r>
              <a:rPr lang="fr-FR" sz="4400" b="1" u="none" strike="noStrike" dirty="0">
                <a:solidFill>
                  <a:srgbClr val="1A4F8B"/>
                </a:solidFill>
                <a:effectLst/>
                <a:latin typeface="Georgia" panose="02040502050405020303" pitchFamily="18" charset="0"/>
              </a:rPr>
              <a:t> </a:t>
            </a:r>
            <a:r>
              <a:rPr lang="fr-FR" sz="4000" b="1" kern="100" dirty="0">
                <a:solidFill>
                  <a:srgbClr val="000000"/>
                </a:solidFill>
                <a:effectLst/>
                <a:latin typeface="Times New Roman" panose="02020603050405020304" pitchFamily="18" charset="0"/>
                <a:ea typeface="Times New Roman" panose="02020603050405020304" pitchFamily="18" charset="0"/>
              </a:rPr>
              <a:t>Litanies de la Très Sainte Vierge Marie </a:t>
            </a:r>
            <a:br>
              <a:rPr lang="fr-FR" sz="1800" kern="100" dirty="0">
                <a:solidFill>
                  <a:srgbClr val="000000"/>
                </a:solidFill>
                <a:effectLst/>
                <a:latin typeface="Calibri" panose="020F0502020204030204" pitchFamily="34" charset="0"/>
                <a:ea typeface="Calibri" panose="020F0502020204030204" pitchFamily="34" charset="0"/>
              </a:rPr>
            </a:br>
            <a:endParaRPr lang="fr-FR" b="1" dirty="0">
              <a:latin typeface="Georgia" panose="02040502050405020303" pitchFamily="18" charset="0"/>
            </a:endParaRPr>
          </a:p>
        </p:txBody>
      </p:sp>
      <p:sp>
        <p:nvSpPr>
          <p:cNvPr id="3" name="Espace réservé du contenu 2">
            <a:extLst>
              <a:ext uri="{FF2B5EF4-FFF2-40B4-BE49-F238E27FC236}">
                <a16:creationId xmlns:a16="http://schemas.microsoft.com/office/drawing/2014/main" id="{C7490229-893F-3932-99B5-48C5C28105C3}"/>
              </a:ext>
            </a:extLst>
          </p:cNvPr>
          <p:cNvSpPr>
            <a:spLocks noGrp="1"/>
          </p:cNvSpPr>
          <p:nvPr>
            <p:ph idx="1"/>
          </p:nvPr>
        </p:nvSpPr>
        <p:spPr>
          <a:xfrm>
            <a:off x="838200" y="2060848"/>
            <a:ext cx="10515600" cy="5032375"/>
          </a:xfrm>
        </p:spPr>
        <p:txBody>
          <a:bodyPr>
            <a:noAutofit/>
          </a:bodyPr>
          <a:lstStyle/>
          <a:p>
            <a:r>
              <a:rPr lang="fr-FR" dirty="0">
                <a:solidFill>
                  <a:srgbClr val="000000"/>
                </a:solidFill>
                <a:effectLst/>
                <a:latin typeface="Times New Roman" panose="02020603050405020304" pitchFamily="18" charset="0"/>
                <a:ea typeface="Times New Roman" panose="02020603050405020304" pitchFamily="18" charset="0"/>
              </a:rPr>
              <a:t>Les </a:t>
            </a:r>
            <a:r>
              <a:rPr lang="fr-FR" b="1" dirty="0">
                <a:solidFill>
                  <a:srgbClr val="000000"/>
                </a:solidFill>
                <a:effectLst/>
                <a:latin typeface="Times New Roman" panose="02020603050405020304" pitchFamily="18" charset="0"/>
                <a:ea typeface="Times New Roman" panose="02020603050405020304" pitchFamily="18" charset="0"/>
              </a:rPr>
              <a:t>Litanies de la Vierge Marie</a:t>
            </a:r>
            <a:r>
              <a:rPr lang="fr-FR" dirty="0">
                <a:solidFill>
                  <a:srgbClr val="000000"/>
                </a:solidFill>
                <a:effectLst/>
                <a:latin typeface="Times New Roman" panose="02020603050405020304" pitchFamily="18" charset="0"/>
                <a:ea typeface="Times New Roman" panose="02020603050405020304" pitchFamily="18" charset="0"/>
              </a:rPr>
              <a:t> ou les Litanies de Lorette </a:t>
            </a:r>
            <a:r>
              <a:rPr lang="fr-FR" b="0" i="0" dirty="0">
                <a:solidFill>
                  <a:srgbClr val="040C28"/>
                </a:solidFill>
                <a:effectLst/>
                <a:latin typeface="Google Sans"/>
              </a:rPr>
              <a:t>à cause de l'origine de leur accompagnement musical</a:t>
            </a:r>
            <a:r>
              <a:rPr lang="fr-FR" b="0" i="0" dirty="0">
                <a:solidFill>
                  <a:srgbClr val="1F1F1F"/>
                </a:solidFill>
                <a:effectLst/>
                <a:latin typeface="Google Sans"/>
              </a:rPr>
              <a:t>. </a:t>
            </a:r>
          </a:p>
          <a:p>
            <a:r>
              <a:rPr lang="fr-FR" b="0" i="0" dirty="0">
                <a:solidFill>
                  <a:srgbClr val="1F1F1F"/>
                </a:solidFill>
                <a:effectLst/>
                <a:latin typeface="Google Sans"/>
              </a:rPr>
              <a:t>Elles sont approuvées au </a:t>
            </a:r>
            <a:r>
              <a:rPr lang="fr-FR" b="0" i="0" dirty="0" err="1">
                <a:solidFill>
                  <a:srgbClr val="1F1F1F"/>
                </a:solidFill>
                <a:effectLst/>
                <a:latin typeface="Google Sans"/>
              </a:rPr>
              <a:t>XVIè</a:t>
            </a:r>
            <a:r>
              <a:rPr lang="fr-FR" b="0" i="0" dirty="0">
                <a:solidFill>
                  <a:srgbClr val="1F1F1F"/>
                </a:solidFill>
                <a:effectLst/>
                <a:latin typeface="Google Sans"/>
              </a:rPr>
              <a:t> siècle dans les environs de Paris. Elles sont encore chantées aujourd'hui. </a:t>
            </a:r>
            <a:r>
              <a:rPr lang="fr-FR" dirty="0">
                <a:solidFill>
                  <a:srgbClr val="000000"/>
                </a:solidFill>
                <a:effectLst/>
                <a:latin typeface="Times New Roman" panose="02020603050405020304" pitchFamily="18" charset="0"/>
                <a:ea typeface="Times New Roman" panose="02020603050405020304" pitchFamily="18" charset="0"/>
              </a:rPr>
              <a:t>énumèrent toutes les qualités religieuses de la Sainte Vierge Marie sous la forme d'une longue série d'invocations. </a:t>
            </a:r>
          </a:p>
          <a:p>
            <a:r>
              <a:rPr lang="fr-FR" dirty="0">
                <a:solidFill>
                  <a:srgbClr val="000000"/>
                </a:solidFill>
                <a:effectLst/>
                <a:latin typeface="Times New Roman" panose="02020603050405020304" pitchFamily="18" charset="0"/>
                <a:ea typeface="Times New Roman" panose="02020603050405020304" pitchFamily="18" charset="0"/>
              </a:rPr>
              <a:t>Les Litanies de la Sainte Vierge Marie sont principalement récitées ou chantées au mois d'octobre lors du Rosaire. En procession, le Prêtre entonne le verset et les fidèles chante le répons.</a:t>
            </a:r>
            <a:endParaRPr lang="fr-FR" dirty="0"/>
          </a:p>
        </p:txBody>
      </p:sp>
    </p:spTree>
    <p:extLst>
      <p:ext uri="{BB962C8B-B14F-4D97-AF65-F5344CB8AC3E}">
        <p14:creationId xmlns:p14="http://schemas.microsoft.com/office/powerpoint/2010/main" val="11182037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B0C590C-0A01-DB47-3212-4BD1279EBE72}"/>
              </a:ext>
            </a:extLst>
          </p:cNvPr>
          <p:cNvSpPr>
            <a:spLocks noGrp="1"/>
          </p:cNvSpPr>
          <p:nvPr>
            <p:ph idx="1"/>
          </p:nvPr>
        </p:nvSpPr>
        <p:spPr>
          <a:xfrm>
            <a:off x="767408" y="620688"/>
            <a:ext cx="10515600" cy="6264696"/>
          </a:xfrm>
        </p:spPr>
        <p:txBody>
          <a:bodyPr>
            <a:normAutofit fontScale="25000" lnSpcReduction="20000"/>
          </a:bodyPr>
          <a:lstStyle/>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Seigneur, Prends pitié (bis) </a:t>
            </a:r>
            <a:endParaRPr lang="fr-FR" sz="11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Ô Christ, Prends pitié (bis) </a:t>
            </a:r>
            <a:endParaRPr lang="fr-FR" sz="11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Seigneur, Prends pitié (bis) </a:t>
            </a:r>
            <a:endParaRPr lang="fr-FR" sz="11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Jésus-Christ, Écoute-nous (bis) </a:t>
            </a:r>
            <a:endParaRPr lang="fr-FR" sz="11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Jésus-Christ, Exauce-nous (bis) </a:t>
            </a:r>
          </a:p>
          <a:p>
            <a:pPr marL="1921510" marR="62865" lvl="4" indent="-6350">
              <a:lnSpc>
                <a:spcPct val="103000"/>
              </a:lnSpc>
              <a:spcAft>
                <a:spcPts val="75"/>
              </a:spcAft>
            </a:pPr>
            <a:endParaRPr lang="fr-FR" sz="7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Père du Ciel, Seigneur Dieu, Prends pitié de nous </a:t>
            </a:r>
            <a:endParaRPr lang="fr-FR" sz="11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Fils Rédempteur du monde, Seigneur Dieu, Prends pitié de nous </a:t>
            </a:r>
            <a:endParaRPr lang="fr-FR" sz="11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Saint-Esprit, Seigneur Dieu, Prends pitié de nous </a:t>
            </a:r>
            <a:endParaRPr lang="fr-FR" sz="112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Aft>
                <a:spcPts val="75"/>
              </a:spcAft>
            </a:pPr>
            <a:r>
              <a:rPr lang="fr-FR" sz="11200" kern="100" dirty="0">
                <a:solidFill>
                  <a:srgbClr val="000000"/>
                </a:solidFill>
                <a:effectLst/>
                <a:latin typeface="Times New Roman" panose="02020603050405020304" pitchFamily="18" charset="0"/>
                <a:ea typeface="Times New Roman" panose="02020603050405020304" pitchFamily="18" charset="0"/>
              </a:rPr>
              <a:t>Sainte Trinité un seul Dieu, Prends pitié de nous </a:t>
            </a:r>
            <a:endParaRPr lang="fr-FR" sz="11200" kern="100" dirty="0">
              <a:solidFill>
                <a:srgbClr val="000000"/>
              </a:solidFill>
              <a:latin typeface="Calibri" panose="020F0502020204030204" pitchFamily="34" charset="0"/>
              <a:ea typeface="Calibri" panose="020F0502020204030204" pitchFamily="34" charset="0"/>
            </a:endParaRPr>
          </a:p>
          <a:p>
            <a:pPr marL="86360" marR="62865" indent="0">
              <a:lnSpc>
                <a:spcPct val="103000"/>
              </a:lnSpc>
              <a:spcAft>
                <a:spcPts val="75"/>
              </a:spcAft>
              <a:buNone/>
            </a:pPr>
            <a:endParaRPr lang="fr-FR" sz="9600" kern="100" dirty="0">
              <a:solidFill>
                <a:srgbClr val="000000"/>
              </a:solidFill>
              <a:effectLst/>
              <a:latin typeface="Times New Roman" panose="02020603050405020304" pitchFamily="18" charset="0"/>
              <a:ea typeface="Times New Roman" panose="02020603050405020304" pitchFamily="18"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Sainte Marie,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Sainte Mère de Dieu,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6718029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996DBCB-3597-C7BE-AB4A-C798B24F7B26}"/>
              </a:ext>
            </a:extLst>
          </p:cNvPr>
          <p:cNvSpPr>
            <a:spLocks noGrp="1"/>
          </p:cNvSpPr>
          <p:nvPr>
            <p:ph idx="1"/>
          </p:nvPr>
        </p:nvSpPr>
        <p:spPr>
          <a:xfrm>
            <a:off x="695400" y="260648"/>
            <a:ext cx="10515600" cy="6597352"/>
          </a:xfrm>
        </p:spPr>
        <p:txBody>
          <a:bodyPr>
            <a:normAutofit fontScale="25000" lnSpcReduction="20000"/>
          </a:bodyPr>
          <a:lstStyle/>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Sainte Vierge des vierges,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de Jésus,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du Christ,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du Sauveur,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du Seigneur,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conçue sans le péché originel,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très pure,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très chaste,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sans tache,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toujours Vierge,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3921760"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digne d’amour, Priez pour nous</a:t>
            </a:r>
          </a:p>
          <a:p>
            <a:pPr marL="92710" marR="3921760"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 Mère admirable,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du Bon Conseil,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du Bel Amour,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de Miséricorde,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306186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BD0703-C16C-44D2-C7A5-F0ABEF48284D}"/>
              </a:ext>
            </a:extLst>
          </p:cNvPr>
          <p:cNvSpPr>
            <a:spLocks noGrp="1"/>
          </p:cNvSpPr>
          <p:nvPr>
            <p:ph idx="1"/>
          </p:nvPr>
        </p:nvSpPr>
        <p:spPr>
          <a:xfrm>
            <a:off x="623392" y="332656"/>
            <a:ext cx="10515600" cy="6552728"/>
          </a:xfrm>
        </p:spPr>
        <p:txBody>
          <a:bodyPr>
            <a:normAutofit fontScale="25000" lnSpcReduction="20000"/>
          </a:bodyPr>
          <a:lstStyle/>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de l’Espérance,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de l’Église,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de tous les hommes,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Mère bénie entre les mères,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comblée de grâces,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sainte,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humble,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pauvre,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croyante,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obéissante,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priante,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prudente,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très fidèle,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souffrante,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digne de vénération,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7481257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924B873-96CC-7C40-689E-6A100C3D06B3}"/>
              </a:ext>
            </a:extLst>
          </p:cNvPr>
          <p:cNvSpPr>
            <a:spLocks noGrp="1"/>
          </p:cNvSpPr>
          <p:nvPr>
            <p:ph idx="1"/>
          </p:nvPr>
        </p:nvSpPr>
        <p:spPr>
          <a:xfrm>
            <a:off x="767408" y="332656"/>
            <a:ext cx="10515600" cy="6525344"/>
          </a:xfrm>
        </p:spPr>
        <p:txBody>
          <a:bodyPr>
            <a:normAutofit fontScale="25000" lnSpcReduction="20000"/>
          </a:bodyPr>
          <a:lstStyle/>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digne de louange,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a:t>
            </a:r>
            <a:r>
              <a:rPr lang="fr-FR" sz="9600" kern="100" dirty="0" err="1">
                <a:solidFill>
                  <a:srgbClr val="000000"/>
                </a:solidFill>
                <a:effectLst/>
                <a:latin typeface="Times New Roman" panose="02020603050405020304" pitchFamily="18" charset="0"/>
                <a:ea typeface="Times New Roman" panose="02020603050405020304" pitchFamily="18" charset="0"/>
              </a:rPr>
              <a:t>exultante</a:t>
            </a:r>
            <a:r>
              <a:rPr lang="fr-FR" sz="9600" kern="100" dirty="0">
                <a:solidFill>
                  <a:srgbClr val="000000"/>
                </a:solidFill>
                <a:effectLst/>
                <a:latin typeface="Times New Roman" panose="02020603050405020304" pitchFamily="18" charset="0"/>
                <a:ea typeface="Times New Roman" panose="02020603050405020304" pitchFamily="18" charset="0"/>
              </a:rPr>
              <a:t>,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puissante,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pleine de bonté,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Vierge bénie entre les vierges,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Ève nouvelle,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Fille de Sion,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Héritière de la Promesse,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Servante du Seigneur,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Cité de Dieu,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Demeure de la Sagesse,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Miroir de la Sainteté divine,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Cause de notre joie,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Temple du Saint-Esprit,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9600" kern="100" dirty="0">
                <a:solidFill>
                  <a:srgbClr val="000000"/>
                </a:solidFill>
                <a:effectLst/>
                <a:latin typeface="Times New Roman" panose="02020603050405020304" pitchFamily="18" charset="0"/>
                <a:ea typeface="Times New Roman" panose="02020603050405020304" pitchFamily="18" charset="0"/>
              </a:rPr>
              <a:t>Demeure comblée de gloire, Priez pour nous </a:t>
            </a:r>
            <a:endParaRPr lang="fr-FR" sz="9600" kern="100" dirty="0">
              <a:solidFill>
                <a:srgbClr val="000000"/>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2804186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BA5904-E133-BA1D-81C5-BFDFC144CF94}"/>
              </a:ext>
            </a:extLst>
          </p:cNvPr>
          <p:cNvSpPr>
            <a:spLocks noGrp="1"/>
          </p:cNvSpPr>
          <p:nvPr>
            <p:ph idx="1"/>
          </p:nvPr>
        </p:nvSpPr>
        <p:spPr>
          <a:xfrm>
            <a:off x="695400" y="332656"/>
            <a:ext cx="10515600" cy="6264696"/>
          </a:xfrm>
        </p:spPr>
        <p:txBody>
          <a:bodyPr>
            <a:normAutofit fontScale="77500" lnSpcReduction="20000"/>
          </a:bodyPr>
          <a:lstStyle/>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Demeure toute consacrée à Dieu,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Rose mystique,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Tour de David,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Tour d’ivoire,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Maison d’or,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Arche de la nouvelle Alliance,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Porte du Ciel,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Étoile du matin,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Splendeur du monde,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Femme bénie entre les femmes,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Médiatrice de grâces,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Soutien des consacrés,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Modèle des épouses,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Santé des malades, Priez pour nous </a:t>
            </a:r>
          </a:p>
          <a:p>
            <a:pPr marL="92710" marR="62865" indent="-6350">
              <a:lnSpc>
                <a:spcPct val="120000"/>
              </a:lnSpc>
              <a:spcBef>
                <a:spcPts val="600"/>
              </a:spcBef>
            </a:pPr>
            <a:r>
              <a:rPr lang="fr-FR"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Refuge des pécheurs, Priez pour nous </a:t>
            </a:r>
            <a:endParaRPr lang="fr-FR"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20000"/>
              </a:lnSpc>
              <a:spcBef>
                <a:spcPts val="600"/>
              </a:spcBef>
            </a:pPr>
            <a:endParaRPr lang="fr-FR"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7561272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10D94D7-3EE3-BEAC-931B-A6E4D85C1950}"/>
              </a:ext>
            </a:extLst>
          </p:cNvPr>
          <p:cNvSpPr txBox="1"/>
          <p:nvPr/>
        </p:nvSpPr>
        <p:spPr>
          <a:xfrm>
            <a:off x="695400" y="548680"/>
            <a:ext cx="10873208" cy="6708183"/>
          </a:xfrm>
          <a:prstGeom prst="rect">
            <a:avLst/>
          </a:prstGeom>
          <a:noFill/>
        </p:spPr>
        <p:txBody>
          <a:bodyPr wrap="square">
            <a:spAutoFit/>
          </a:bodyPr>
          <a:lstStyle/>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des Prophètes, Priez pour nous </a:t>
            </a: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des Apôtres,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des Martyrs, Priez pour nous</a:t>
            </a:r>
          </a:p>
          <a:p>
            <a:pPr marL="372110" marR="62865" indent="-285750">
              <a:lnSpc>
                <a:spcPct val="100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Consolatrice des malheureux,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0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Avocate des opprimés,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0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Secours des chrétiens,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0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Notre Dame du Perpétuel secours,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0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Notre Dame des sept douleurs,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Notre Dame de Lourdes,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Notre Dame du mont Carmel,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Notre Dame du Rosaire,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Notre Dame du </a:t>
            </a:r>
            <a:r>
              <a:rPr lang="fr-FR"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Sacré-Coeur</a:t>
            </a: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Notre Dame de la Divine Providence,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72110" marR="62865" indent="-285750">
              <a:lnSpc>
                <a:spcPct val="103000"/>
              </a:lnSpc>
              <a:spcBef>
                <a:spcPts val="600"/>
              </a:spcBef>
              <a:buFont typeface="Arial" panose="020B0604020202020204" pitchFamily="34" charset="0"/>
              <a:buChar char="•"/>
            </a:pPr>
            <a:r>
              <a:rPr lang="fr-FR"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élevée au Ciel, Priez pour nous </a:t>
            </a:r>
            <a:endParaRPr lang="fr-FR"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endParaRPr lang="fr-FR"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32178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4EF1F6F-B00A-23C9-7180-D8CB66F7169E}"/>
              </a:ext>
            </a:extLst>
          </p:cNvPr>
          <p:cNvSpPr>
            <a:spLocks noGrp="1"/>
          </p:cNvSpPr>
          <p:nvPr>
            <p:ph idx="1"/>
          </p:nvPr>
        </p:nvSpPr>
        <p:spPr>
          <a:xfrm>
            <a:off x="911424" y="116632"/>
            <a:ext cx="10515600" cy="6741368"/>
          </a:xfrm>
        </p:spPr>
        <p:txBody>
          <a:bodyPr>
            <a:noAutofit/>
          </a:bodyPr>
          <a:lstStyle/>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anges,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archanges,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Patriarches,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Prophètes,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Apôtres,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Martyrs, Priez pour nous </a:t>
            </a: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confesseurs,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Pasteurs,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missionnaires,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docteurs,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Vierges,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consacrés,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fidèles,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des pauvres, Priez pour nous </a:t>
            </a:r>
            <a:endParaRPr lang="fr-FR" sz="2400" kern="100" dirty="0">
              <a:solidFill>
                <a:srgbClr val="000000"/>
              </a:solidFill>
              <a:effectLst/>
              <a:latin typeface="Calibri" panose="020F0502020204030204" pitchFamily="34" charset="0"/>
              <a:ea typeface="Calibri" panose="020F0502020204030204" pitchFamily="34" charset="0"/>
            </a:endParaRPr>
          </a:p>
          <a:p>
            <a:pPr marL="92710" marR="62865" indent="-6350">
              <a:lnSpc>
                <a:spcPct val="103000"/>
              </a:lnSpc>
              <a:spcBef>
                <a:spcPts val="600"/>
              </a:spcBef>
            </a:pPr>
            <a:r>
              <a:rPr lang="fr-FR" sz="2400" kern="100" dirty="0">
                <a:solidFill>
                  <a:srgbClr val="000000"/>
                </a:solidFill>
                <a:effectLst/>
                <a:latin typeface="Times New Roman" panose="02020603050405020304" pitchFamily="18" charset="0"/>
                <a:ea typeface="Times New Roman" panose="02020603050405020304" pitchFamily="18" charset="0"/>
              </a:rPr>
              <a:t>Reine de tous les saints, Priez pour nous </a:t>
            </a:r>
            <a:endParaRPr lang="fr-FR" sz="24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516182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FFFD03-B3EE-F9C1-E809-30FAE1DB7544}"/>
              </a:ext>
            </a:extLst>
          </p:cNvPr>
          <p:cNvSpPr>
            <a:spLocks noGrp="1"/>
          </p:cNvSpPr>
          <p:nvPr>
            <p:ph idx="1"/>
          </p:nvPr>
        </p:nvSpPr>
        <p:spPr>
          <a:xfrm>
            <a:off x="838200" y="332656"/>
            <a:ext cx="10515600" cy="6408712"/>
          </a:xfrm>
        </p:spPr>
        <p:txBody>
          <a:bodyPr>
            <a:normAutofit fontScale="40000" lnSpcReduction="20000"/>
          </a:bodyPr>
          <a:lstStyle/>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du monde à venir, Priez pour nous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de la Paix et de la Réconciliation, Priez pour nous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de la famille, Priez pour nous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Reine des Missions, Priez pour nous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5885" indent="-6350">
              <a:lnSpc>
                <a:spcPct val="107000"/>
              </a:lnSpc>
              <a:spcBef>
                <a:spcPts val="600"/>
              </a:spcBef>
            </a:pP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Agneau de Dieu qui enlèves les péchés du monde, Épargne-nous, Seigneur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Agneau de Dieu qui enlèves les péchés du monde, Exauce-nous Seigneur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Agneau de Dieu qui enlèves les péchés du monde, Prends pitié de nous Seigneur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5885" indent="-6350">
              <a:lnSpc>
                <a:spcPct val="107000"/>
              </a:lnSpc>
              <a:spcBef>
                <a:spcPts val="600"/>
              </a:spcBef>
            </a:pP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 Priez pour nous Sainte Mère de Dieu,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Afin que nous soyons rendus dignes des promesses du Christ.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5885" indent="-6350">
              <a:lnSpc>
                <a:spcPct val="107000"/>
              </a:lnSpc>
              <a:spcBef>
                <a:spcPts val="600"/>
              </a:spcBef>
            </a:pP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710" marR="62865" indent="-6350">
              <a:lnSpc>
                <a:spcPct val="103000"/>
              </a:lnSpc>
              <a:spcBef>
                <a:spcPts val="600"/>
              </a:spcBef>
            </a:pPr>
            <a:r>
              <a:rPr lang="fr-FR" sz="6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Prions :</a:t>
            </a: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Seigneur, daignez nous accorder, à nous vos serviteurs, de jouir toujours de la santé de l’âme et du corps ; et par la glorieuse intercession de la bienheureuse Marie toujours vierge, délivrez-nous des tristesses de la vie présente, et donnez-nous d’avoir part aux joies éternelles. </a:t>
            </a:r>
          </a:p>
          <a:p>
            <a:pPr marL="92710" indent="-6350">
              <a:lnSpc>
                <a:spcPct val="103000"/>
              </a:lnSpc>
              <a:spcBef>
                <a:spcPts val="600"/>
              </a:spcBef>
            </a:pPr>
            <a:r>
              <a:rPr lang="fr-FR" sz="6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Jésus, le Christ, Notre Seigneur. Amen ! </a:t>
            </a:r>
            <a:endParaRPr lang="fr-FR" sz="6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9535" indent="0">
              <a:lnSpc>
                <a:spcPct val="107000"/>
              </a:lnSpc>
              <a:spcAft>
                <a:spcPts val="1270"/>
              </a:spcAft>
              <a:buNone/>
            </a:pPr>
            <a:endParaRPr lang="fr-FR" sz="5100" kern="100" dirty="0">
              <a:solidFill>
                <a:srgbClr val="000000"/>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8535543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33371-DB13-CB6F-6AD0-B8098F4D375F}"/>
              </a:ext>
            </a:extLst>
          </p:cNvPr>
          <p:cNvSpPr>
            <a:spLocks noGrp="1"/>
          </p:cNvSpPr>
          <p:nvPr>
            <p:ph type="title"/>
          </p:nvPr>
        </p:nvSpPr>
        <p:spPr>
          <a:xfrm>
            <a:off x="695400" y="764704"/>
            <a:ext cx="3529608" cy="1325563"/>
          </a:xfrm>
        </p:spPr>
        <p:txBody>
          <a:bodyPr/>
          <a:lstStyle/>
          <a:p>
            <a:r>
              <a:rPr lang="fr-FR" b="1" i="0" dirty="0">
                <a:solidFill>
                  <a:srgbClr val="0070C0"/>
                </a:solidFill>
                <a:effectLst/>
                <a:latin typeface="Georgia" panose="02040502050405020303" pitchFamily="18" charset="0"/>
              </a:rPr>
              <a:t>Sommaire</a:t>
            </a:r>
            <a:br>
              <a:rPr lang="fr-FR" b="1" i="0" dirty="0">
                <a:solidFill>
                  <a:srgbClr val="1A4F8B"/>
                </a:solidFill>
                <a:effectLst/>
                <a:latin typeface="Georgia" panose="02040502050405020303" pitchFamily="18" charset="0"/>
              </a:rPr>
            </a:br>
            <a:endParaRPr lang="fr-FR" dirty="0"/>
          </a:p>
        </p:txBody>
      </p:sp>
      <p:sp>
        <p:nvSpPr>
          <p:cNvPr id="3" name="Espace réservé du contenu 2">
            <a:extLst>
              <a:ext uri="{FF2B5EF4-FFF2-40B4-BE49-F238E27FC236}">
                <a16:creationId xmlns:a16="http://schemas.microsoft.com/office/drawing/2014/main" id="{13330540-CF31-5D05-D1F4-26CF72F183F4}"/>
              </a:ext>
            </a:extLst>
          </p:cNvPr>
          <p:cNvSpPr>
            <a:spLocks noGrp="1"/>
          </p:cNvSpPr>
          <p:nvPr>
            <p:ph idx="1"/>
          </p:nvPr>
        </p:nvSpPr>
        <p:spPr>
          <a:xfrm>
            <a:off x="623392" y="3032930"/>
            <a:ext cx="4392488" cy="5050680"/>
          </a:xfrm>
        </p:spPr>
        <p:txBody>
          <a:bodyPr>
            <a:noAutofit/>
          </a:bodyPr>
          <a:lstStyle/>
          <a:p>
            <a:pPr>
              <a:lnSpc>
                <a:spcPct val="120000"/>
              </a:lnSpc>
              <a:buFont typeface="Arial" panose="020B0604020202020204" pitchFamily="34" charset="0"/>
              <a:buChar char="•"/>
            </a:pPr>
            <a:r>
              <a:rPr lang="fr-FR" sz="2400" dirty="0">
                <a:solidFill>
                  <a:srgbClr val="467886"/>
                </a:solidFill>
              </a:rPr>
              <a:t>A</a:t>
            </a:r>
            <a:r>
              <a:rPr lang="fr-FR" sz="2400" u="none" strike="noStrike" dirty="0">
                <a:solidFill>
                  <a:srgbClr val="467886"/>
                </a:solidFill>
                <a:effectLst/>
              </a:rPr>
              <a:t>) </a:t>
            </a:r>
            <a:r>
              <a:rPr lang="fr-FR" sz="2400" u="none" strike="noStrike" dirty="0">
                <a:solidFill>
                  <a:schemeClr val="accent4">
                    <a:lumMod val="50000"/>
                  </a:schemeClr>
                </a:solidFill>
                <a:effectLst/>
              </a:rPr>
              <a:t>Conception et enfance</a:t>
            </a:r>
            <a:endParaRPr lang="fr-FR" sz="2400" dirty="0">
              <a:solidFill>
                <a:schemeClr val="accent4">
                  <a:lumMod val="50000"/>
                </a:schemeClr>
              </a:solidFill>
              <a:effectLst/>
            </a:endParaRPr>
          </a:p>
          <a:p>
            <a:pPr>
              <a:lnSpc>
                <a:spcPct val="120000"/>
              </a:lnSpc>
              <a:buFont typeface="Arial" panose="020B0604020202020204" pitchFamily="34" charset="0"/>
              <a:buChar char="•"/>
            </a:pPr>
            <a:r>
              <a:rPr lang="fr-FR" sz="2400" dirty="0">
                <a:solidFill>
                  <a:srgbClr val="467886"/>
                </a:solidFill>
              </a:rPr>
              <a:t>B</a:t>
            </a:r>
            <a:r>
              <a:rPr lang="fr-FR" sz="2400" u="none" strike="noStrike" dirty="0">
                <a:solidFill>
                  <a:srgbClr val="467886"/>
                </a:solidFill>
                <a:effectLst/>
              </a:rPr>
              <a:t>) </a:t>
            </a:r>
            <a:r>
              <a:rPr lang="fr-FR" sz="2400" u="none" strike="noStrike" dirty="0">
                <a:solidFill>
                  <a:schemeClr val="accent4">
                    <a:lumMod val="50000"/>
                  </a:schemeClr>
                </a:solidFill>
                <a:effectLst/>
              </a:rPr>
              <a:t>Jeune fille de Nazareth</a:t>
            </a:r>
            <a:endParaRPr lang="fr-FR" sz="2400" dirty="0">
              <a:solidFill>
                <a:schemeClr val="accent4">
                  <a:lumMod val="50000"/>
                </a:schemeClr>
              </a:solidFill>
              <a:effectLst/>
            </a:endParaRPr>
          </a:p>
          <a:p>
            <a:pPr>
              <a:lnSpc>
                <a:spcPct val="120000"/>
              </a:lnSpc>
            </a:pPr>
            <a:r>
              <a:rPr lang="fr-FR" sz="2400" dirty="0">
                <a:solidFill>
                  <a:srgbClr val="467886"/>
                </a:solidFill>
              </a:rPr>
              <a:t>C</a:t>
            </a:r>
            <a:r>
              <a:rPr lang="fr-FR" sz="2400" u="none" strike="noStrike" dirty="0">
                <a:solidFill>
                  <a:schemeClr val="accent4">
                    <a:lumMod val="50000"/>
                  </a:schemeClr>
                </a:solidFill>
                <a:effectLst/>
              </a:rPr>
              <a:t>) Vie cachée à Nazareth</a:t>
            </a:r>
            <a:endParaRPr lang="fr-FR" sz="2400" dirty="0">
              <a:solidFill>
                <a:schemeClr val="accent4">
                  <a:lumMod val="50000"/>
                </a:schemeClr>
              </a:solidFill>
              <a:effectLst/>
            </a:endParaRPr>
          </a:p>
          <a:p>
            <a:pPr>
              <a:lnSpc>
                <a:spcPct val="120000"/>
              </a:lnSpc>
              <a:buFont typeface="Arial" panose="020B0604020202020204" pitchFamily="34" charset="0"/>
              <a:buChar char="•"/>
            </a:pPr>
            <a:r>
              <a:rPr lang="fr-FR" sz="2400" dirty="0">
                <a:solidFill>
                  <a:schemeClr val="accent4">
                    <a:lumMod val="50000"/>
                  </a:schemeClr>
                </a:solidFill>
                <a:effectLst/>
              </a:rPr>
              <a:t>D) Vie publique</a:t>
            </a:r>
          </a:p>
          <a:p>
            <a:pPr>
              <a:lnSpc>
                <a:spcPct val="120000"/>
              </a:lnSpc>
              <a:buFont typeface="Arial" panose="020B0604020202020204" pitchFamily="34" charset="0"/>
              <a:buChar char="•"/>
            </a:pPr>
            <a:r>
              <a:rPr lang="fr-FR" sz="2400" dirty="0">
                <a:solidFill>
                  <a:schemeClr val="accent4">
                    <a:lumMod val="50000"/>
                  </a:schemeClr>
                </a:solidFill>
              </a:rPr>
              <a:t>E</a:t>
            </a:r>
            <a:r>
              <a:rPr lang="fr-FR" sz="2400" u="none" strike="noStrike" dirty="0">
                <a:solidFill>
                  <a:schemeClr val="accent4">
                    <a:lumMod val="50000"/>
                  </a:schemeClr>
                </a:solidFill>
                <a:effectLst/>
              </a:rPr>
              <a:t>) Au pied de la croix</a:t>
            </a:r>
          </a:p>
          <a:p>
            <a:pPr>
              <a:lnSpc>
                <a:spcPct val="120000"/>
              </a:lnSpc>
              <a:buFont typeface="Arial" panose="020B0604020202020204" pitchFamily="34" charset="0"/>
              <a:buChar char="•"/>
            </a:pPr>
            <a:r>
              <a:rPr lang="fr-FR" sz="2400" dirty="0">
                <a:solidFill>
                  <a:schemeClr val="accent4">
                    <a:lumMod val="50000"/>
                  </a:schemeClr>
                </a:solidFill>
              </a:rPr>
              <a:t>F) Assomption</a:t>
            </a:r>
            <a:endParaRPr lang="fr-FR" sz="2400" dirty="0">
              <a:solidFill>
                <a:schemeClr val="accent4">
                  <a:lumMod val="50000"/>
                </a:schemeClr>
              </a:solidFill>
              <a:effectLst/>
            </a:endParaRPr>
          </a:p>
        </p:txBody>
      </p:sp>
      <p:sp>
        <p:nvSpPr>
          <p:cNvPr id="5" name="ZoneTexte 4">
            <a:extLst>
              <a:ext uri="{FF2B5EF4-FFF2-40B4-BE49-F238E27FC236}">
                <a16:creationId xmlns:a16="http://schemas.microsoft.com/office/drawing/2014/main" id="{D59E69A9-836D-2D8A-CF64-0389E1E97E08}"/>
              </a:ext>
            </a:extLst>
          </p:cNvPr>
          <p:cNvSpPr txBox="1"/>
          <p:nvPr/>
        </p:nvSpPr>
        <p:spPr>
          <a:xfrm>
            <a:off x="5375920" y="3021478"/>
            <a:ext cx="5737122" cy="4201150"/>
          </a:xfrm>
          <a:prstGeom prst="rect">
            <a:avLst/>
          </a:prstGeom>
          <a:noFill/>
        </p:spPr>
        <p:txBody>
          <a:bodyPr wrap="square">
            <a:spAutoFit/>
          </a:bodyPr>
          <a:lstStyle/>
          <a:p>
            <a:pPr>
              <a:spcBef>
                <a:spcPts val="600"/>
              </a:spcBef>
              <a:buFont typeface="Arial" panose="020B0604020202020204" pitchFamily="34" charset="0"/>
              <a:buChar char="•"/>
            </a:pPr>
            <a:r>
              <a:rPr lang="fr-FR" sz="2800" u="none" strike="noStrike" dirty="0">
                <a:solidFill>
                  <a:srgbClr val="1A4F8B"/>
                </a:solidFill>
                <a:effectLst/>
              </a:rPr>
              <a:t> </a:t>
            </a:r>
            <a:r>
              <a:rPr lang="fr-FR" sz="2400" u="none" strike="noStrike" dirty="0">
                <a:solidFill>
                  <a:srgbClr val="1A4F8B"/>
                </a:solidFill>
                <a:effectLst/>
              </a:rPr>
              <a:t>9) Titres</a:t>
            </a:r>
            <a:endParaRPr lang="fr-FR" sz="1200" dirty="0">
              <a:effectLst/>
            </a:endParaRPr>
          </a:p>
          <a:p>
            <a:pPr>
              <a:spcBef>
                <a:spcPts val="600"/>
              </a:spcBef>
              <a:buFont typeface="Arial" panose="020B0604020202020204" pitchFamily="34" charset="0"/>
              <a:buChar char="•"/>
            </a:pPr>
            <a:r>
              <a:rPr lang="fr-FR" sz="2400" u="none" strike="noStrike" dirty="0">
                <a:solidFill>
                  <a:srgbClr val="1A4F8B"/>
                </a:solidFill>
                <a:effectLst/>
              </a:rPr>
              <a:t> 10) doctrines</a:t>
            </a:r>
            <a:endParaRPr lang="fr-FR" sz="1200" dirty="0">
              <a:effectLst/>
            </a:endParaRPr>
          </a:p>
          <a:p>
            <a:pPr>
              <a:spcBef>
                <a:spcPts val="600"/>
              </a:spcBef>
              <a:buFont typeface="Arial" panose="020B0604020202020204" pitchFamily="34" charset="0"/>
              <a:buChar char="•"/>
            </a:pPr>
            <a:r>
              <a:rPr lang="fr-FR" sz="2400" u="none" strike="noStrike" dirty="0">
                <a:solidFill>
                  <a:srgbClr val="1A4F8B"/>
                </a:solidFill>
                <a:effectLst/>
              </a:rPr>
              <a:t> 11) Quel culte à Marie ?</a:t>
            </a:r>
            <a:endParaRPr lang="fr-FR" sz="1200" dirty="0">
              <a:effectLst/>
            </a:endParaRPr>
          </a:p>
          <a:p>
            <a:pPr>
              <a:spcBef>
                <a:spcPts val="600"/>
              </a:spcBef>
              <a:buFont typeface="Arial" panose="020B0604020202020204" pitchFamily="34" charset="0"/>
              <a:buChar char="•"/>
            </a:pPr>
            <a:r>
              <a:rPr lang="fr-FR" sz="2400" u="none" strike="noStrike" dirty="0">
                <a:solidFill>
                  <a:srgbClr val="1A4F8B"/>
                </a:solidFill>
                <a:effectLst/>
              </a:rPr>
              <a:t> 12) Apparitions</a:t>
            </a:r>
            <a:endParaRPr lang="fr-FR" sz="1200" dirty="0">
              <a:effectLst/>
            </a:endParaRPr>
          </a:p>
          <a:p>
            <a:pPr>
              <a:spcBef>
                <a:spcPts val="600"/>
              </a:spcBef>
              <a:buFont typeface="Arial" panose="020B0604020202020204" pitchFamily="34" charset="0"/>
              <a:buChar char="•"/>
            </a:pPr>
            <a:r>
              <a:rPr lang="fr-FR" sz="2400" u="none" strike="noStrike" dirty="0">
                <a:solidFill>
                  <a:srgbClr val="1A4F8B"/>
                </a:solidFill>
                <a:effectLst/>
              </a:rPr>
              <a:t> 13) Divergences religieuses</a:t>
            </a:r>
            <a:endParaRPr lang="fr-FR" sz="1200" dirty="0">
              <a:effectLst/>
            </a:endParaRPr>
          </a:p>
          <a:p>
            <a:pPr>
              <a:spcBef>
                <a:spcPts val="600"/>
              </a:spcBef>
              <a:buFont typeface="Arial" panose="020B0604020202020204" pitchFamily="34" charset="0"/>
              <a:buChar char="•"/>
            </a:pPr>
            <a:r>
              <a:rPr lang="fr-FR" sz="2400" u="none" strike="noStrike" dirty="0">
                <a:solidFill>
                  <a:srgbClr val="1A4F8B"/>
                </a:solidFill>
                <a:effectLst/>
              </a:rPr>
              <a:t> 14) Marie et la politique</a:t>
            </a:r>
            <a:endParaRPr lang="fr-FR" sz="1200" dirty="0">
              <a:effectLst/>
            </a:endParaRPr>
          </a:p>
          <a:p>
            <a:pPr>
              <a:spcBef>
                <a:spcPts val="600"/>
              </a:spcBef>
              <a:buFont typeface="Arial" panose="020B0604020202020204" pitchFamily="34" charset="0"/>
              <a:buChar char="•"/>
            </a:pPr>
            <a:r>
              <a:rPr lang="fr-FR" sz="2400" u="none" strike="noStrike" dirty="0">
                <a:solidFill>
                  <a:srgbClr val="1A4F8B"/>
                </a:solidFill>
                <a:effectLst/>
              </a:rPr>
              <a:t> 15) </a:t>
            </a:r>
            <a:r>
              <a:rPr lang="fr-FR" sz="2400" dirty="0">
                <a:solidFill>
                  <a:srgbClr val="1A4F8B"/>
                </a:solidFill>
              </a:rPr>
              <a:t>les 2 représentations de Marie</a:t>
            </a:r>
            <a:endParaRPr lang="fr-FR" sz="1200" dirty="0">
              <a:solidFill>
                <a:srgbClr val="1A4F8B"/>
              </a:solidFill>
            </a:endParaRPr>
          </a:p>
          <a:p>
            <a:pPr>
              <a:spcBef>
                <a:spcPts val="600"/>
              </a:spcBef>
              <a:buFont typeface="Arial" panose="020B0604020202020204" pitchFamily="34" charset="0"/>
              <a:buChar char="•"/>
            </a:pPr>
            <a:r>
              <a:rPr lang="fr-FR" sz="2400" u="none" strike="noStrike" dirty="0">
                <a:solidFill>
                  <a:srgbClr val="1A4F8B"/>
                </a:solidFill>
                <a:effectLst/>
              </a:rPr>
              <a:t> 16) </a:t>
            </a:r>
            <a:r>
              <a:rPr lang="fr-FR" sz="2400" dirty="0">
                <a:solidFill>
                  <a:srgbClr val="1A4F8B"/>
                </a:solidFill>
              </a:rPr>
              <a:t>Conclusion</a:t>
            </a:r>
            <a:endParaRPr lang="fr-FR" sz="2400" u="none" strike="noStrike" dirty="0">
              <a:solidFill>
                <a:srgbClr val="1A4F8B"/>
              </a:solidFill>
              <a:effectLst/>
            </a:endParaRPr>
          </a:p>
          <a:p>
            <a:br>
              <a:rPr lang="fr-FR" dirty="0"/>
            </a:br>
            <a:endParaRPr lang="fr-FR" dirty="0"/>
          </a:p>
        </p:txBody>
      </p:sp>
      <p:pic>
        <p:nvPicPr>
          <p:cNvPr id="7170" name="Picture 2" descr="Vierge Marie - Sa vie">
            <a:extLst>
              <a:ext uri="{FF2B5EF4-FFF2-40B4-BE49-F238E27FC236}">
                <a16:creationId xmlns:a16="http://schemas.microsoft.com/office/drawing/2014/main" id="{68696096-FF58-E259-0AA9-F52034261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548680"/>
            <a:ext cx="1592756" cy="16561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ie cachée à Nazareth">
            <a:extLst>
              <a:ext uri="{FF2B5EF4-FFF2-40B4-BE49-F238E27FC236}">
                <a16:creationId xmlns:a16="http://schemas.microsoft.com/office/drawing/2014/main" id="{E03C1E59-BEBE-49F8-A551-AF5E3AAE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2" y="404664"/>
            <a:ext cx="2088232" cy="261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858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FF747-F369-D53E-6570-33A638E9C8AB}"/>
              </a:ext>
            </a:extLst>
          </p:cNvPr>
          <p:cNvSpPr>
            <a:spLocks noGrp="1"/>
          </p:cNvSpPr>
          <p:nvPr>
            <p:ph type="title"/>
          </p:nvPr>
        </p:nvSpPr>
        <p:spPr>
          <a:xfrm>
            <a:off x="838200" y="116632"/>
            <a:ext cx="10515600" cy="543595"/>
          </a:xfrm>
        </p:spPr>
        <p:txBody>
          <a:bodyPr>
            <a:normAutofit/>
          </a:bodyPr>
          <a:lstStyle/>
          <a:p>
            <a:r>
              <a:rPr lang="fr-FR" sz="2800" b="1" i="1" kern="100" dirty="0">
                <a:solidFill>
                  <a:schemeClr val="accent4">
                    <a:lumMod val="60000"/>
                    <a:lumOff val="40000"/>
                  </a:schemeClr>
                </a:solidFill>
                <a:effectLst/>
                <a:latin typeface="Calibri" panose="020F0502020204030204" pitchFamily="34" charset="0"/>
                <a:ea typeface="Calibri" panose="020F0502020204030204" pitchFamily="34" charset="0"/>
              </a:rPr>
              <a:t>Liste de quelques fêtes mariales : </a:t>
            </a:r>
            <a:endParaRPr lang="fr-FR" dirty="0"/>
          </a:p>
        </p:txBody>
      </p:sp>
      <p:sp>
        <p:nvSpPr>
          <p:cNvPr id="3" name="Espace réservé du contenu 2">
            <a:extLst>
              <a:ext uri="{FF2B5EF4-FFF2-40B4-BE49-F238E27FC236}">
                <a16:creationId xmlns:a16="http://schemas.microsoft.com/office/drawing/2014/main" id="{DC9DA8CB-9500-CDC7-0D19-191C76C7ADA3}"/>
              </a:ext>
            </a:extLst>
          </p:cNvPr>
          <p:cNvSpPr>
            <a:spLocks noGrp="1"/>
          </p:cNvSpPr>
          <p:nvPr>
            <p:ph idx="1"/>
          </p:nvPr>
        </p:nvSpPr>
        <p:spPr>
          <a:xfrm>
            <a:off x="551384" y="660227"/>
            <a:ext cx="3744416" cy="6191608"/>
          </a:xfrm>
        </p:spPr>
        <p:txBody>
          <a:bodyPr>
            <a:noAutofit/>
          </a:bodyPr>
          <a:lstStyle/>
          <a:p>
            <a:pPr marL="257810" marR="33655" indent="-171450">
              <a:lnSpc>
                <a:spcPct val="110000"/>
              </a:lnSpc>
              <a:spcBef>
                <a:spcPts val="0"/>
              </a:spcBef>
              <a:spcAft>
                <a:spcPts val="75"/>
              </a:spcAft>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1er janvier : </a:t>
            </a:r>
            <a:r>
              <a:rPr lang="fr-FR" sz="1200" i="1" kern="100" dirty="0">
                <a:solidFill>
                  <a:srgbClr val="000000"/>
                </a:solidFill>
                <a:effectLst/>
                <a:latin typeface="Calibri" panose="020F0502020204030204" pitchFamily="34" charset="0"/>
                <a:ea typeface="Calibri" panose="020F0502020204030204" pitchFamily="34" charset="0"/>
              </a:rPr>
              <a:t>Sainte Marie, Mère de Dieu</a:t>
            </a:r>
            <a:r>
              <a:rPr lang="fr-FR" sz="1200" kern="100" dirty="0">
                <a:solidFill>
                  <a:srgbClr val="000000"/>
                </a:solidFill>
                <a:effectLst/>
                <a:latin typeface="Calibri" panose="020F0502020204030204" pitchFamily="34" charset="0"/>
                <a:ea typeface="Calibri" panose="020F0502020204030204" pitchFamily="34" charset="0"/>
              </a:rPr>
              <a:t>  </a:t>
            </a:r>
          </a:p>
          <a:p>
            <a:pPr marL="86360" marR="33655" indent="0">
              <a:lnSpc>
                <a:spcPct val="110000"/>
              </a:lnSpc>
              <a:spcBef>
                <a:spcPts val="0"/>
              </a:spcBef>
              <a:spcAft>
                <a:spcPts val="75"/>
              </a:spcAft>
              <a:buNone/>
            </a:pPr>
            <a:r>
              <a:rPr lang="fr-FR" sz="1200" kern="100" dirty="0">
                <a:solidFill>
                  <a:srgbClr val="000000"/>
                </a:solidFill>
                <a:effectLst/>
                <a:latin typeface="Calibri" panose="020F0502020204030204" pitchFamily="34" charset="0"/>
                <a:ea typeface="Calibri" panose="020F0502020204030204" pitchFamily="34" charset="0"/>
              </a:rPr>
              <a:t>       21janvier : </a:t>
            </a:r>
            <a:r>
              <a:rPr lang="fr-FR" sz="1200" i="1" kern="100" dirty="0">
                <a:solidFill>
                  <a:srgbClr val="000000"/>
                </a:solidFill>
                <a:effectLst/>
                <a:latin typeface="Calibri" panose="020F0502020204030204" pitchFamily="34" charset="0"/>
                <a:ea typeface="Calibri" panose="020F0502020204030204" pitchFamily="34" charset="0"/>
              </a:rPr>
              <a:t>Notre Dame d'</a:t>
            </a:r>
            <a:r>
              <a:rPr lang="fr-FR" sz="1200" i="1" kern="100" dirty="0" err="1">
                <a:solidFill>
                  <a:srgbClr val="000000"/>
                </a:solidFill>
                <a:effectLst/>
                <a:latin typeface="Calibri" panose="020F0502020204030204" pitchFamily="34" charset="0"/>
                <a:ea typeface="Calibri" panose="020F0502020204030204" pitchFamily="34" charset="0"/>
              </a:rPr>
              <a:t>Altagrace</a:t>
            </a:r>
            <a:r>
              <a:rPr lang="fr-FR" sz="1200" kern="100" dirty="0">
                <a:solidFill>
                  <a:srgbClr val="000000"/>
                </a:solidFill>
                <a:effectLst/>
                <a:latin typeface="Calibri" panose="020F0502020204030204" pitchFamily="34" charset="0"/>
                <a:ea typeface="Calibri" panose="020F0502020204030204" pitchFamily="34" charset="0"/>
              </a:rPr>
              <a:t> </a:t>
            </a:r>
          </a:p>
          <a:p>
            <a:pPr marL="80010" marR="58420" indent="0">
              <a:lnSpc>
                <a:spcPct val="110000"/>
              </a:lnSpc>
              <a:spcBef>
                <a:spcPts val="0"/>
              </a:spcBef>
              <a:spcAft>
                <a:spcPts val="75"/>
              </a:spcAft>
              <a:buNone/>
            </a:pPr>
            <a:r>
              <a:rPr lang="fr-FR" sz="1200" kern="100" dirty="0">
                <a:solidFill>
                  <a:srgbClr val="000000"/>
                </a:solidFill>
                <a:effectLst/>
                <a:latin typeface="Calibri" panose="020F0502020204030204" pitchFamily="34" charset="0"/>
                <a:ea typeface="Calibri" panose="020F0502020204030204" pitchFamily="34" charset="0"/>
              </a:rPr>
              <a:t>       23 janvier : </a:t>
            </a:r>
            <a:r>
              <a:rPr lang="fr-FR" sz="1200" i="1" kern="100" dirty="0">
                <a:solidFill>
                  <a:srgbClr val="000000"/>
                </a:solidFill>
                <a:effectLst/>
                <a:latin typeface="Calibri" panose="020F0502020204030204" pitchFamily="34" charset="0"/>
                <a:ea typeface="Calibri" panose="020F0502020204030204" pitchFamily="34" charset="0"/>
              </a:rPr>
              <a:t>Mariage de la Vierge Marie</a:t>
            </a:r>
            <a:r>
              <a:rPr lang="fr-FR" sz="1200" kern="100" dirty="0">
                <a:solidFill>
                  <a:srgbClr val="000000"/>
                </a:solidFill>
                <a:effectLst/>
                <a:latin typeface="Calibri" panose="020F0502020204030204" pitchFamily="34" charset="0"/>
                <a:ea typeface="Calibri" panose="020F0502020204030204" pitchFamily="34" charset="0"/>
              </a:rPr>
              <a:t> </a:t>
            </a:r>
          </a:p>
          <a:p>
            <a:pPr marL="0" indent="0">
              <a:lnSpc>
                <a:spcPct val="110000"/>
              </a:lnSpc>
              <a:spcBef>
                <a:spcPts val="0"/>
              </a:spcBef>
              <a:buNone/>
            </a:pPr>
            <a:r>
              <a:rPr lang="fr-FR" sz="1200" dirty="0">
                <a:solidFill>
                  <a:srgbClr val="000000"/>
                </a:solidFill>
                <a:effectLst/>
                <a:latin typeface="Calibri" panose="020F0502020204030204" pitchFamily="34" charset="0"/>
                <a:ea typeface="Calibri" panose="020F0502020204030204" pitchFamily="34" charset="0"/>
              </a:rPr>
              <a:t>         24 janvier : Madonna </a:t>
            </a:r>
            <a:r>
              <a:rPr lang="fr-FR" sz="1200" dirty="0" err="1">
                <a:solidFill>
                  <a:srgbClr val="000000"/>
                </a:solidFill>
                <a:effectLst/>
                <a:latin typeface="Calibri" panose="020F0502020204030204" pitchFamily="34" charset="0"/>
                <a:ea typeface="Calibri" panose="020F0502020204030204" pitchFamily="34" charset="0"/>
              </a:rPr>
              <a:t>del</a:t>
            </a:r>
            <a:r>
              <a:rPr lang="fr-FR" sz="1200" dirty="0">
                <a:solidFill>
                  <a:srgbClr val="000000"/>
                </a:solidFill>
                <a:effectLst/>
                <a:latin typeface="Calibri" panose="020F0502020204030204" pitchFamily="34" charset="0"/>
                <a:ea typeface="Calibri" panose="020F0502020204030204" pitchFamily="34" charset="0"/>
              </a:rPr>
              <a:t> </a:t>
            </a:r>
            <a:r>
              <a:rPr lang="fr-FR" sz="1200" dirty="0" err="1">
                <a:solidFill>
                  <a:srgbClr val="000000"/>
                </a:solidFill>
                <a:effectLst/>
                <a:latin typeface="Calibri" panose="020F0502020204030204" pitchFamily="34" charset="0"/>
                <a:ea typeface="Calibri" panose="020F0502020204030204" pitchFamily="34" charset="0"/>
              </a:rPr>
              <a:t>Pianto</a:t>
            </a:r>
            <a:r>
              <a:rPr lang="fr-FR" sz="1200" dirty="0">
                <a:solidFill>
                  <a:srgbClr val="000000"/>
                </a:solidFill>
                <a:effectLst/>
                <a:latin typeface="Calibri" panose="020F0502020204030204" pitchFamily="34" charset="0"/>
                <a:ea typeface="Calibri" panose="020F0502020204030204" pitchFamily="34" charset="0"/>
              </a:rPr>
              <a:t>           	             </a:t>
            </a:r>
          </a:p>
          <a:p>
            <a:pPr marL="0" indent="0">
              <a:lnSpc>
                <a:spcPct val="110000"/>
              </a:lnSpc>
              <a:spcBef>
                <a:spcPts val="0"/>
              </a:spcBef>
              <a:buNone/>
            </a:pPr>
            <a:r>
              <a:rPr lang="fr-FR" sz="1200" dirty="0">
                <a:solidFill>
                  <a:srgbClr val="000000"/>
                </a:solidFill>
                <a:latin typeface="Calibri" panose="020F0502020204030204" pitchFamily="34" charset="0"/>
                <a:ea typeface="Calibri" panose="020F0502020204030204" pitchFamily="34" charset="0"/>
              </a:rPr>
              <a:t>	</a:t>
            </a:r>
            <a:r>
              <a:rPr lang="fr-FR" sz="1200" dirty="0">
                <a:solidFill>
                  <a:srgbClr val="000000"/>
                </a:solidFill>
                <a:effectLst/>
                <a:latin typeface="Calibri" panose="020F0502020204030204" pitchFamily="34" charset="0"/>
                <a:ea typeface="Calibri" panose="020F0502020204030204" pitchFamily="34" charset="0"/>
              </a:rPr>
              <a:t>(Notre Dame des Pleurs)</a:t>
            </a:r>
            <a:endParaRPr lang="fr-FR" sz="800" kern="100" dirty="0">
              <a:solidFill>
                <a:srgbClr val="000000"/>
              </a:solidFill>
              <a:effectLst/>
              <a:latin typeface="Calibri" panose="020F0502020204030204" pitchFamily="34" charset="0"/>
              <a:ea typeface="Calibri" panose="020F0502020204030204" pitchFamily="34" charset="0"/>
            </a:endParaRPr>
          </a:p>
          <a:p>
            <a:pPr>
              <a:lnSpc>
                <a:spcPct val="110000"/>
              </a:lnSpc>
              <a:spcBef>
                <a:spcPts val="0"/>
              </a:spcBef>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 2 février : </a:t>
            </a:r>
            <a:r>
              <a:rPr lang="fr-FR" sz="1200" i="1" kern="100" dirty="0">
                <a:solidFill>
                  <a:srgbClr val="000000"/>
                </a:solidFill>
                <a:effectLst/>
                <a:latin typeface="Calibri" panose="020F0502020204030204" pitchFamily="34" charset="0"/>
                <a:ea typeface="Calibri" panose="020F0502020204030204" pitchFamily="34" charset="0"/>
              </a:rPr>
              <a:t>Fête de la Présentation de l'Enfant               	Jésus au Temple</a:t>
            </a:r>
            <a:r>
              <a:rPr lang="fr-FR" sz="1200" kern="100" dirty="0">
                <a:solidFill>
                  <a:srgbClr val="000000"/>
                </a:solidFill>
                <a:effectLst/>
                <a:latin typeface="Calibri" panose="020F0502020204030204" pitchFamily="34" charset="0"/>
                <a:ea typeface="Calibri" panose="020F0502020204030204" pitchFamily="34" charset="0"/>
              </a:rPr>
              <a:t> </a:t>
            </a:r>
          </a:p>
          <a:p>
            <a:pPr marL="0" indent="0">
              <a:lnSpc>
                <a:spcPct val="110000"/>
              </a:lnSpc>
              <a:spcBef>
                <a:spcPts val="0"/>
              </a:spcBef>
              <a:buNone/>
            </a:pPr>
            <a:r>
              <a:rPr lang="fr-FR" sz="1200" kern="100" dirty="0">
                <a:solidFill>
                  <a:srgbClr val="000000"/>
                </a:solidFill>
                <a:effectLst/>
                <a:latin typeface="Calibri" panose="020F0502020204030204" pitchFamily="34" charset="0"/>
                <a:ea typeface="Calibri" panose="020F0502020204030204" pitchFamily="34" charset="0"/>
              </a:rPr>
              <a:t>           11 février : </a:t>
            </a:r>
            <a:r>
              <a:rPr lang="fr-FR" sz="1200" i="1" kern="100" dirty="0">
                <a:solidFill>
                  <a:srgbClr val="000000"/>
                </a:solidFill>
                <a:effectLst/>
                <a:latin typeface="Calibri" panose="020F0502020204030204" pitchFamily="34" charset="0"/>
                <a:ea typeface="Calibri" panose="020F0502020204030204" pitchFamily="34" charset="0"/>
              </a:rPr>
              <a:t>Notre Dame de Lourdes </a:t>
            </a:r>
            <a:endParaRPr lang="fr-FR" sz="1200" i="1" kern="100" dirty="0">
              <a:solidFill>
                <a:srgbClr val="000000"/>
              </a:solidFill>
              <a:latin typeface="Calibri" panose="020F0502020204030204" pitchFamily="34" charset="0"/>
              <a:ea typeface="Calibri" panose="020F0502020204030204" pitchFamily="34" charset="0"/>
            </a:endParaRPr>
          </a:p>
          <a:p>
            <a:pPr>
              <a:lnSpc>
                <a:spcPct val="110000"/>
              </a:lnSpc>
              <a:spcBef>
                <a:spcPts val="0"/>
              </a:spcBef>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25 mars : </a:t>
            </a:r>
            <a:r>
              <a:rPr lang="fr-FR" sz="1200" i="1" kern="100" dirty="0">
                <a:solidFill>
                  <a:srgbClr val="000000"/>
                </a:solidFill>
                <a:effectLst/>
                <a:latin typeface="Calibri" panose="020F0502020204030204" pitchFamily="34" charset="0"/>
                <a:ea typeface="Calibri" panose="020F0502020204030204" pitchFamily="34" charset="0"/>
              </a:rPr>
              <a:t>Fête de l'Annonciation </a:t>
            </a:r>
            <a:endParaRPr lang="fr-FR" sz="800" i="1" kern="100" dirty="0">
              <a:solidFill>
                <a:srgbClr val="000000"/>
              </a:solidFill>
              <a:latin typeface="Calibri" panose="020F0502020204030204" pitchFamily="34" charset="0"/>
              <a:ea typeface="Calibri" panose="020F0502020204030204" pitchFamily="34" charset="0"/>
            </a:endParaRPr>
          </a:p>
          <a:p>
            <a:pPr>
              <a:lnSpc>
                <a:spcPct val="110000"/>
              </a:lnSpc>
              <a:spcBef>
                <a:spcPts val="0"/>
              </a:spcBef>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25 avril : à </a:t>
            </a:r>
            <a:r>
              <a:rPr lang="fr-FR" sz="1200" kern="100" dirty="0" err="1">
                <a:solidFill>
                  <a:srgbClr val="000000"/>
                </a:solidFill>
                <a:effectLst/>
                <a:latin typeface="Calibri" panose="020F0502020204030204" pitchFamily="34" charset="0"/>
                <a:ea typeface="Calibri" panose="020F0502020204030204" pitchFamily="34" charset="0"/>
              </a:rPr>
              <a:t>Genazzano</a:t>
            </a:r>
            <a:r>
              <a:rPr lang="fr-FR" sz="1200" kern="100" dirty="0">
                <a:solidFill>
                  <a:srgbClr val="000000"/>
                </a:solidFill>
                <a:effectLst/>
                <a:latin typeface="Calibri" panose="020F0502020204030204" pitchFamily="34" charset="0"/>
                <a:ea typeface="Calibri" panose="020F0502020204030204" pitchFamily="34" charset="0"/>
              </a:rPr>
              <a:t> : </a:t>
            </a:r>
          </a:p>
          <a:p>
            <a:pPr marL="86360" marR="83185" indent="0">
              <a:lnSpc>
                <a:spcPct val="110000"/>
              </a:lnSpc>
              <a:spcBef>
                <a:spcPts val="0"/>
              </a:spcBef>
              <a:buNone/>
            </a:pPr>
            <a:r>
              <a:rPr lang="fr-FR" sz="1200" i="1" kern="100" dirty="0">
                <a:solidFill>
                  <a:srgbClr val="000000"/>
                </a:solidFill>
                <a:latin typeface="Calibri" panose="020F0502020204030204" pitchFamily="34" charset="0"/>
                <a:ea typeface="Calibri" panose="020F0502020204030204" pitchFamily="34" charset="0"/>
              </a:rPr>
              <a:t>	</a:t>
            </a:r>
            <a:r>
              <a:rPr lang="fr-FR" sz="1200" i="1" kern="100" dirty="0">
                <a:solidFill>
                  <a:srgbClr val="000000"/>
                </a:solidFill>
                <a:effectLst/>
                <a:latin typeface="Calibri" panose="020F0502020204030204" pitchFamily="34" charset="0"/>
                <a:ea typeface="Calibri" panose="020F0502020204030204" pitchFamily="34" charset="0"/>
              </a:rPr>
              <a:t>Notre Dame du Bon Conseil 	</a:t>
            </a:r>
          </a:p>
          <a:p>
            <a:pPr marL="257810" marR="83185" indent="-171450">
              <a:lnSpc>
                <a:spcPct val="110000"/>
              </a:lnSpc>
              <a:spcBef>
                <a:spcPts val="0"/>
              </a:spcBef>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13 mai : </a:t>
            </a:r>
            <a:r>
              <a:rPr lang="fr-FR" sz="1200" i="1" kern="100" dirty="0">
                <a:solidFill>
                  <a:srgbClr val="000000"/>
                </a:solidFill>
                <a:effectLst/>
                <a:latin typeface="Calibri" panose="020F0502020204030204" pitchFamily="34" charset="0"/>
                <a:ea typeface="Calibri" panose="020F0502020204030204" pitchFamily="34" charset="0"/>
              </a:rPr>
              <a:t>Notre Dame de Fatima</a:t>
            </a:r>
            <a:r>
              <a:rPr lang="fr-FR" sz="1200" kern="100" dirty="0">
                <a:solidFill>
                  <a:srgbClr val="000000"/>
                </a:solidFill>
                <a:effectLst/>
                <a:latin typeface="Calibri" panose="020F0502020204030204" pitchFamily="34" charset="0"/>
                <a:ea typeface="Calibri" panose="020F0502020204030204" pitchFamily="34" charset="0"/>
              </a:rPr>
              <a:t>, </a:t>
            </a:r>
            <a:r>
              <a:rPr lang="fr-FR" sz="1200" i="1" kern="100" dirty="0">
                <a:solidFill>
                  <a:srgbClr val="000000"/>
                </a:solidFill>
                <a:effectLst/>
                <a:latin typeface="Calibri" panose="020F0502020204030204" pitchFamily="34" charset="0"/>
                <a:ea typeface="Calibri" panose="020F0502020204030204" pitchFamily="34" charset="0"/>
              </a:rPr>
              <a:t>et </a:t>
            </a:r>
          </a:p>
          <a:p>
            <a:pPr marL="86360" marR="33655" indent="0">
              <a:lnSpc>
                <a:spcPct val="110000"/>
              </a:lnSpc>
              <a:spcBef>
                <a:spcPts val="0"/>
              </a:spcBef>
              <a:spcAft>
                <a:spcPts val="75"/>
              </a:spcAft>
              <a:buNone/>
            </a:pPr>
            <a:r>
              <a:rPr lang="fr-FR" sz="1200" i="1" kern="100" dirty="0">
                <a:solidFill>
                  <a:srgbClr val="000000"/>
                </a:solidFill>
                <a:effectLst/>
                <a:latin typeface="Calibri" panose="020F0502020204030204" pitchFamily="34" charset="0"/>
                <a:ea typeface="Calibri" panose="020F0502020204030204" pitchFamily="34" charset="0"/>
              </a:rPr>
              <a:t>	Notre Dame du Très Saint Sacrement</a:t>
            </a:r>
            <a:r>
              <a:rPr lang="fr-FR" sz="1200" kern="100" dirty="0">
                <a:solidFill>
                  <a:srgbClr val="000000"/>
                </a:solidFill>
                <a:effectLst/>
                <a:latin typeface="Calibri" panose="020F0502020204030204" pitchFamily="34" charset="0"/>
                <a:ea typeface="Calibri" panose="020F0502020204030204" pitchFamily="34" charset="0"/>
              </a:rPr>
              <a:t> </a:t>
            </a:r>
          </a:p>
          <a:p>
            <a:pPr marL="86360" marR="33655" indent="0">
              <a:lnSpc>
                <a:spcPct val="110000"/>
              </a:lnSpc>
              <a:spcBef>
                <a:spcPts val="0"/>
              </a:spcBef>
              <a:spcAft>
                <a:spcPts val="75"/>
              </a:spcAft>
              <a:buNone/>
            </a:pPr>
            <a:r>
              <a:rPr lang="fr-FR" sz="1200" kern="100" dirty="0">
                <a:solidFill>
                  <a:srgbClr val="000000"/>
                </a:solidFill>
                <a:effectLst/>
                <a:latin typeface="Calibri" panose="020F0502020204030204" pitchFamily="34" charset="0"/>
                <a:ea typeface="Calibri" panose="020F0502020204030204" pitchFamily="34" charset="0"/>
              </a:rPr>
              <a:t>       24 mai : </a:t>
            </a:r>
            <a:r>
              <a:rPr lang="fr-FR" sz="1200" i="1" kern="100" dirty="0">
                <a:solidFill>
                  <a:srgbClr val="000000"/>
                </a:solidFill>
                <a:effectLst/>
                <a:latin typeface="Calibri" panose="020F0502020204030204" pitchFamily="34" charset="0"/>
                <a:ea typeface="Calibri" panose="020F0502020204030204" pitchFamily="34" charset="0"/>
              </a:rPr>
              <a:t>Marie Auxiliatrice</a:t>
            </a:r>
            <a:r>
              <a:rPr lang="fr-FR" sz="1200" kern="100" dirty="0">
                <a:solidFill>
                  <a:srgbClr val="000000"/>
                </a:solidFill>
                <a:effectLst/>
                <a:latin typeface="Calibri" panose="020F0502020204030204" pitchFamily="34" charset="0"/>
                <a:ea typeface="Calibri" panose="020F0502020204030204" pitchFamily="34" charset="0"/>
              </a:rPr>
              <a:t> </a:t>
            </a:r>
          </a:p>
          <a:p>
            <a:pPr marL="86360" marR="33655" indent="0">
              <a:lnSpc>
                <a:spcPct val="110000"/>
              </a:lnSpc>
              <a:spcBef>
                <a:spcPts val="0"/>
              </a:spcBef>
              <a:spcAft>
                <a:spcPts val="75"/>
              </a:spcAft>
              <a:buNone/>
            </a:pPr>
            <a:r>
              <a:rPr lang="fr-FR" sz="1200" kern="100" dirty="0">
                <a:solidFill>
                  <a:srgbClr val="000000"/>
                </a:solidFill>
                <a:latin typeface="Calibri" panose="020F0502020204030204" pitchFamily="34" charset="0"/>
                <a:ea typeface="Calibri" panose="020F0502020204030204" pitchFamily="34" charset="0"/>
              </a:rPr>
              <a:t>       </a:t>
            </a:r>
            <a:r>
              <a:rPr lang="fr-FR" sz="1200" kern="100" dirty="0">
                <a:solidFill>
                  <a:srgbClr val="000000"/>
                </a:solidFill>
                <a:effectLst/>
                <a:latin typeface="Calibri" panose="020F0502020204030204" pitchFamily="34" charset="0"/>
                <a:ea typeface="Calibri" panose="020F0502020204030204" pitchFamily="34" charset="0"/>
              </a:rPr>
              <a:t>31 mai : </a:t>
            </a:r>
            <a:r>
              <a:rPr lang="fr-FR" sz="1200" i="1" kern="100" dirty="0">
                <a:solidFill>
                  <a:srgbClr val="000000"/>
                </a:solidFill>
                <a:effectLst/>
                <a:latin typeface="Calibri" panose="020F0502020204030204" pitchFamily="34" charset="0"/>
                <a:ea typeface="Calibri" panose="020F0502020204030204" pitchFamily="34" charset="0"/>
              </a:rPr>
              <a:t>Marie, Médiatrice de Toute Grâce</a:t>
            </a:r>
            <a:r>
              <a:rPr lang="fr-FR" sz="1200" kern="100" dirty="0">
                <a:solidFill>
                  <a:srgbClr val="000000"/>
                </a:solidFill>
                <a:effectLst/>
                <a:latin typeface="Calibri" panose="020F0502020204030204" pitchFamily="34" charset="0"/>
                <a:ea typeface="Calibri" panose="020F0502020204030204" pitchFamily="34" charset="0"/>
              </a:rPr>
              <a:t>, et 	</a:t>
            </a:r>
            <a:r>
              <a:rPr lang="fr-FR" sz="1200" i="1" kern="100" dirty="0">
                <a:solidFill>
                  <a:srgbClr val="000000"/>
                </a:solidFill>
                <a:effectLst/>
                <a:latin typeface="Calibri" panose="020F0502020204030204" pitchFamily="34" charset="0"/>
                <a:ea typeface="Calibri" panose="020F0502020204030204" pitchFamily="34" charset="0"/>
              </a:rPr>
              <a:t>Fête de la Visitation</a:t>
            </a:r>
          </a:p>
          <a:p>
            <a:pPr marL="257810" marR="33655" indent="-171450">
              <a:lnSpc>
                <a:spcPct val="110000"/>
              </a:lnSpc>
              <a:spcBef>
                <a:spcPts val="0"/>
              </a:spcBef>
              <a:spcAft>
                <a:spcPts val="75"/>
              </a:spcAft>
              <a:buFont typeface="Wingdings" panose="05000000000000000000" pitchFamily="2" charset="2"/>
              <a:buChar char="Ø"/>
            </a:pPr>
            <a:r>
              <a:rPr lang="fr-FR" sz="800" kern="100" dirty="0">
                <a:solidFill>
                  <a:srgbClr val="000000"/>
                </a:solidFill>
                <a:effectLst/>
                <a:latin typeface="Calibri" panose="020F0502020204030204" pitchFamily="34" charset="0"/>
                <a:ea typeface="Calibri" panose="020F0502020204030204" pitchFamily="34" charset="0"/>
              </a:rPr>
              <a:t> </a:t>
            </a:r>
            <a:r>
              <a:rPr lang="fr-FR" sz="1200" kern="100" dirty="0">
                <a:solidFill>
                  <a:srgbClr val="000000"/>
                </a:solidFill>
                <a:effectLst/>
                <a:latin typeface="Calibri" panose="020F0502020204030204" pitchFamily="34" charset="0"/>
                <a:ea typeface="Calibri" panose="020F0502020204030204" pitchFamily="34" charset="0"/>
              </a:rPr>
              <a:t>9 juin : </a:t>
            </a:r>
            <a:r>
              <a:rPr lang="fr-FR" sz="1200" i="1" kern="100" dirty="0">
                <a:solidFill>
                  <a:srgbClr val="000000"/>
                </a:solidFill>
                <a:effectLst/>
                <a:latin typeface="Calibri" panose="020F0502020204030204" pitchFamily="34" charset="0"/>
                <a:ea typeface="Calibri" panose="020F0502020204030204" pitchFamily="34" charset="0"/>
              </a:rPr>
              <a:t>Marie, Vierge Mère de la Grâce</a:t>
            </a:r>
            <a:r>
              <a:rPr lang="fr-FR" sz="1200" kern="100" dirty="0">
                <a:solidFill>
                  <a:srgbClr val="000000"/>
                </a:solidFill>
                <a:effectLst/>
                <a:latin typeface="Calibri" panose="020F0502020204030204" pitchFamily="34" charset="0"/>
                <a:ea typeface="Calibri" panose="020F0502020204030204" pitchFamily="34" charset="0"/>
              </a:rPr>
              <a:t> </a:t>
            </a:r>
          </a:p>
          <a:p>
            <a:pPr marL="86360" marR="33655" indent="0">
              <a:lnSpc>
                <a:spcPct val="110000"/>
              </a:lnSpc>
              <a:spcBef>
                <a:spcPts val="0"/>
              </a:spcBef>
              <a:buNone/>
            </a:pPr>
            <a:r>
              <a:rPr lang="fr-FR" sz="1200" kern="100" dirty="0">
                <a:solidFill>
                  <a:srgbClr val="000000"/>
                </a:solidFill>
                <a:effectLst/>
                <a:latin typeface="Calibri" panose="020F0502020204030204" pitchFamily="34" charset="0"/>
                <a:ea typeface="Calibri" panose="020F0502020204030204" pitchFamily="34" charset="0"/>
              </a:rPr>
              <a:t>       27 juin : </a:t>
            </a:r>
            <a:r>
              <a:rPr lang="fr-FR" sz="1200" i="1" kern="100" dirty="0">
                <a:solidFill>
                  <a:srgbClr val="000000"/>
                </a:solidFill>
                <a:effectLst/>
                <a:latin typeface="Calibri" panose="020F0502020204030204" pitchFamily="34" charset="0"/>
                <a:ea typeface="Calibri" panose="020F0502020204030204" pitchFamily="34" charset="0"/>
              </a:rPr>
              <a:t>Notre Dame du Perpétuel Secours </a:t>
            </a:r>
          </a:p>
          <a:p>
            <a:pPr marL="257810" marR="33655" indent="-171450">
              <a:lnSpc>
                <a:spcPct val="104000"/>
              </a:lnSpc>
              <a:spcBef>
                <a:spcPts val="0"/>
              </a:spcBef>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2 juillet : </a:t>
            </a:r>
            <a:r>
              <a:rPr lang="fr-FR" sz="1200" i="1" kern="100" dirty="0">
                <a:solidFill>
                  <a:srgbClr val="000000"/>
                </a:solidFill>
                <a:effectLst/>
                <a:latin typeface="Calibri" panose="020F0502020204030204" pitchFamily="34" charset="0"/>
                <a:ea typeface="Calibri" panose="020F0502020204030204" pitchFamily="34" charset="0"/>
              </a:rPr>
              <a:t>Visitation de Marie à Ste. Elisabeth                       </a:t>
            </a:r>
          </a:p>
          <a:p>
            <a:pPr marL="86360" marR="33655" indent="0">
              <a:lnSpc>
                <a:spcPct val="104000"/>
              </a:lnSpc>
              <a:spcBef>
                <a:spcPts val="0"/>
              </a:spcBef>
              <a:buNone/>
            </a:pPr>
            <a:r>
              <a:rPr lang="fr-FR" sz="1200" i="1" kern="100" dirty="0">
                <a:solidFill>
                  <a:srgbClr val="000000"/>
                </a:solidFill>
                <a:latin typeface="Calibri" panose="020F0502020204030204" pitchFamily="34" charset="0"/>
                <a:ea typeface="Calibri" panose="020F0502020204030204" pitchFamily="34" charset="0"/>
              </a:rPr>
              <a:t>      </a:t>
            </a:r>
            <a:r>
              <a:rPr lang="fr-FR" sz="1200" kern="100" dirty="0">
                <a:solidFill>
                  <a:srgbClr val="000000"/>
                </a:solidFill>
                <a:effectLst/>
                <a:latin typeface="Calibri" panose="020F0502020204030204" pitchFamily="34" charset="0"/>
                <a:ea typeface="Calibri" panose="020F0502020204030204" pitchFamily="34" charset="0"/>
              </a:rPr>
              <a:t>17 juillet : </a:t>
            </a:r>
            <a:r>
              <a:rPr lang="fr-FR" sz="1200" i="1" kern="100" dirty="0">
                <a:solidFill>
                  <a:srgbClr val="000000"/>
                </a:solidFill>
                <a:effectLst/>
                <a:latin typeface="Calibri" panose="020F0502020204030204" pitchFamily="34" charset="0"/>
                <a:ea typeface="Calibri" panose="020F0502020204030204" pitchFamily="34" charset="0"/>
              </a:rPr>
              <a:t>Notre Dame du Mont Carmel</a:t>
            </a:r>
            <a:r>
              <a:rPr lang="fr-FR" sz="1200" kern="100" dirty="0">
                <a:solidFill>
                  <a:srgbClr val="000000"/>
                </a:solidFill>
                <a:effectLst/>
                <a:latin typeface="Calibri" panose="020F0502020204030204" pitchFamily="34" charset="0"/>
                <a:ea typeface="Calibri" panose="020F0502020204030204" pitchFamily="34" charset="0"/>
              </a:rPr>
              <a:t> et </a:t>
            </a:r>
            <a:r>
              <a:rPr lang="fr-FR" sz="1200" i="1" kern="100" dirty="0">
                <a:solidFill>
                  <a:srgbClr val="000000"/>
                </a:solidFill>
                <a:effectLst/>
                <a:latin typeface="Calibri" panose="020F0502020204030204" pitchFamily="34" charset="0"/>
                <a:ea typeface="Calibri" panose="020F0502020204030204" pitchFamily="34" charset="0"/>
              </a:rPr>
              <a:t>Humilité   	de  la Bienheureuse Vierge Marie </a:t>
            </a:r>
          </a:p>
          <a:p>
            <a:pPr marL="257810" marR="33655" indent="-171450">
              <a:lnSpc>
                <a:spcPct val="104000"/>
              </a:lnSpc>
              <a:spcBef>
                <a:spcPts val="0"/>
              </a:spcBef>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2 août : Notre Dame des Anges </a:t>
            </a:r>
          </a:p>
          <a:p>
            <a:pPr marL="86360" marR="33655" indent="0">
              <a:lnSpc>
                <a:spcPct val="104000"/>
              </a:lnSpc>
              <a:spcBef>
                <a:spcPts val="0"/>
              </a:spcBef>
              <a:spcAft>
                <a:spcPts val="75"/>
              </a:spcAft>
              <a:buNone/>
            </a:pPr>
            <a:r>
              <a:rPr lang="fr-FR" sz="1200" kern="100" dirty="0">
                <a:solidFill>
                  <a:srgbClr val="000000"/>
                </a:solidFill>
                <a:latin typeface="Calibri" panose="020F0502020204030204" pitchFamily="34" charset="0"/>
                <a:ea typeface="Calibri" panose="020F0502020204030204" pitchFamily="34" charset="0"/>
              </a:rPr>
              <a:t>        </a:t>
            </a:r>
            <a:r>
              <a:rPr lang="fr-FR" sz="1200" kern="100" dirty="0">
                <a:solidFill>
                  <a:srgbClr val="000000"/>
                </a:solidFill>
                <a:effectLst/>
                <a:latin typeface="Calibri" panose="020F0502020204030204" pitchFamily="34" charset="0"/>
                <a:ea typeface="Calibri" panose="020F0502020204030204" pitchFamily="34" charset="0"/>
              </a:rPr>
              <a:t>5 août : Notre Dame des Neiges et </a:t>
            </a:r>
          </a:p>
          <a:p>
            <a:pPr marL="86360" marR="33655" indent="0">
              <a:lnSpc>
                <a:spcPct val="104000"/>
              </a:lnSpc>
              <a:spcBef>
                <a:spcPts val="0"/>
              </a:spcBef>
              <a:spcAft>
                <a:spcPts val="75"/>
              </a:spcAft>
              <a:buNone/>
            </a:pPr>
            <a:r>
              <a:rPr lang="fr-FR" sz="1200" kern="100" dirty="0">
                <a:solidFill>
                  <a:srgbClr val="000000"/>
                </a:solidFill>
                <a:effectLst/>
                <a:latin typeface="Calibri" panose="020F0502020204030204" pitchFamily="34" charset="0"/>
                <a:ea typeface="Calibri" panose="020F0502020204030204" pitchFamily="34" charset="0"/>
              </a:rPr>
              <a:t>                     Notre Dame de Copacabana </a:t>
            </a:r>
          </a:p>
          <a:p>
            <a:pPr marL="86360" marR="33655" indent="0">
              <a:lnSpc>
                <a:spcPct val="104000"/>
              </a:lnSpc>
              <a:spcBef>
                <a:spcPts val="0"/>
              </a:spcBef>
              <a:spcAft>
                <a:spcPts val="75"/>
              </a:spcAft>
              <a:buNone/>
            </a:pPr>
            <a:r>
              <a:rPr lang="fr-FR" sz="1200" kern="100" dirty="0">
                <a:solidFill>
                  <a:srgbClr val="000000"/>
                </a:solidFill>
                <a:latin typeface="Calibri" panose="020F0502020204030204" pitchFamily="34" charset="0"/>
                <a:ea typeface="Calibri" panose="020F0502020204030204" pitchFamily="34" charset="0"/>
              </a:rPr>
              <a:t>      </a:t>
            </a:r>
            <a:r>
              <a:rPr lang="fr-FR" sz="1200" kern="100" dirty="0">
                <a:solidFill>
                  <a:srgbClr val="000000"/>
                </a:solidFill>
                <a:effectLst/>
                <a:latin typeface="Calibri" panose="020F0502020204030204" pitchFamily="34" charset="0"/>
                <a:ea typeface="Calibri" panose="020F0502020204030204" pitchFamily="34" charset="0"/>
              </a:rPr>
              <a:t>13 août : </a:t>
            </a:r>
            <a:r>
              <a:rPr lang="fr-FR" sz="1200" i="1" kern="100" dirty="0">
                <a:solidFill>
                  <a:srgbClr val="000000"/>
                </a:solidFill>
                <a:effectLst/>
                <a:latin typeface="Calibri" panose="020F0502020204030204" pitchFamily="34" charset="0"/>
                <a:ea typeface="Calibri" panose="020F0502020204030204" pitchFamily="34" charset="0"/>
              </a:rPr>
              <a:t>Notre Dame, Refuge des Pécheurs</a:t>
            </a:r>
            <a:r>
              <a:rPr lang="fr-FR" sz="1200" kern="100" dirty="0">
                <a:solidFill>
                  <a:srgbClr val="000000"/>
                </a:solidFill>
                <a:effectLst/>
                <a:latin typeface="Calibri" panose="020F0502020204030204" pitchFamily="34" charset="0"/>
                <a:ea typeface="Calibri" panose="020F0502020204030204" pitchFamily="34" charset="0"/>
              </a:rPr>
              <a:t> </a:t>
            </a:r>
          </a:p>
          <a:p>
            <a:pPr marL="86360" marR="33655" indent="0">
              <a:lnSpc>
                <a:spcPct val="104000"/>
              </a:lnSpc>
              <a:spcBef>
                <a:spcPts val="0"/>
              </a:spcBef>
              <a:spcAft>
                <a:spcPts val="75"/>
              </a:spcAft>
              <a:buNone/>
            </a:pPr>
            <a:r>
              <a:rPr lang="fr-FR" sz="1200" kern="100" dirty="0">
                <a:solidFill>
                  <a:srgbClr val="000000"/>
                </a:solidFill>
                <a:effectLst/>
                <a:latin typeface="Calibri" panose="020F0502020204030204" pitchFamily="34" charset="0"/>
                <a:ea typeface="Calibri" panose="020F0502020204030204" pitchFamily="34" charset="0"/>
              </a:rPr>
              <a:t>      15 août : </a:t>
            </a:r>
            <a:r>
              <a:rPr lang="fr-FR" sz="1200" i="1" kern="100" dirty="0">
                <a:solidFill>
                  <a:srgbClr val="000000"/>
                </a:solidFill>
                <a:effectLst/>
                <a:latin typeface="Calibri" panose="020F0502020204030204" pitchFamily="34" charset="0"/>
                <a:ea typeface="Calibri" panose="020F0502020204030204" pitchFamily="34" charset="0"/>
              </a:rPr>
              <a:t>Assomption de la Vierge Marie</a:t>
            </a:r>
            <a:r>
              <a:rPr lang="fr-FR" sz="1200" kern="100" dirty="0">
                <a:solidFill>
                  <a:srgbClr val="000000"/>
                </a:solidFill>
                <a:effectLst/>
                <a:latin typeface="Calibri" panose="020F0502020204030204" pitchFamily="34" charset="0"/>
                <a:ea typeface="Calibri" panose="020F0502020204030204" pitchFamily="34" charset="0"/>
              </a:rPr>
              <a:t> </a:t>
            </a:r>
          </a:p>
          <a:p>
            <a:pPr marL="86360" marR="33655" indent="0">
              <a:lnSpc>
                <a:spcPct val="104000"/>
              </a:lnSpc>
              <a:spcBef>
                <a:spcPts val="0"/>
              </a:spcBef>
              <a:spcAft>
                <a:spcPts val="75"/>
              </a:spcAft>
              <a:buNone/>
            </a:pPr>
            <a:r>
              <a:rPr lang="fr-FR" sz="1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21 août : </a:t>
            </a:r>
            <a:r>
              <a:rPr lang="fr-FR" sz="1200" i="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Notre Dame de Knock</a:t>
            </a:r>
            <a:r>
              <a:rPr lang="fr-FR" sz="1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(Irlande) </a:t>
            </a:r>
          </a:p>
          <a:p>
            <a:pPr marL="0" marR="70485" lvl="0" indent="0" fontAlgn="base">
              <a:lnSpc>
                <a:spcPct val="104000"/>
              </a:lnSpc>
              <a:spcBef>
                <a:spcPts val="0"/>
              </a:spcBef>
              <a:spcAft>
                <a:spcPts val="60"/>
              </a:spcAft>
              <a:buClr>
                <a:srgbClr val="000000"/>
              </a:buClr>
              <a:buSzPts val="1600"/>
              <a:buNone/>
            </a:pPr>
            <a:r>
              <a:rPr lang="fr-FR" sz="1200"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22 août : </a:t>
            </a:r>
            <a:r>
              <a:rPr lang="fr-FR" sz="1200" i="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Fête du Cœur Immaculé de Marie</a:t>
            </a:r>
            <a:r>
              <a:rPr lang="fr-FR" sz="1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et </a:t>
            </a:r>
          </a:p>
          <a:p>
            <a:pPr marL="0" marR="70485" lvl="0" indent="0" fontAlgn="base">
              <a:lnSpc>
                <a:spcPct val="104000"/>
              </a:lnSpc>
              <a:spcBef>
                <a:spcPts val="0"/>
              </a:spcBef>
              <a:spcAft>
                <a:spcPts val="60"/>
              </a:spcAft>
              <a:buClr>
                <a:srgbClr val="000000"/>
              </a:buClr>
              <a:buSzPts val="1600"/>
              <a:buNone/>
            </a:pPr>
            <a:r>
              <a:rPr lang="fr-FR" sz="1200" i="1" kern="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fr-FR" sz="1200" i="1"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Marie, Reine</a:t>
            </a:r>
            <a:r>
              <a:rPr lang="fr-FR" sz="1200" u="none" strike="noStrike" kern="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L="86360" marR="33655" indent="0">
              <a:lnSpc>
                <a:spcPct val="104000"/>
              </a:lnSpc>
              <a:spcBef>
                <a:spcPts val="0"/>
              </a:spcBef>
              <a:spcAft>
                <a:spcPts val="75"/>
              </a:spcAft>
              <a:buNone/>
            </a:pPr>
            <a:r>
              <a:rPr lang="fr-FR" sz="1200" kern="100" dirty="0">
                <a:solidFill>
                  <a:srgbClr val="000000"/>
                </a:solidFill>
                <a:effectLst/>
                <a:latin typeface="Calibri" panose="020F0502020204030204" pitchFamily="34" charset="0"/>
                <a:ea typeface="Calibri" panose="020F0502020204030204" pitchFamily="34" charset="0"/>
              </a:rPr>
              <a:t>     31 août : </a:t>
            </a:r>
            <a:r>
              <a:rPr lang="fr-FR" sz="1200" i="1" kern="100" dirty="0">
                <a:solidFill>
                  <a:srgbClr val="000000"/>
                </a:solidFill>
                <a:effectLst/>
                <a:latin typeface="Calibri" panose="020F0502020204030204" pitchFamily="34" charset="0"/>
                <a:ea typeface="Calibri" panose="020F0502020204030204" pitchFamily="34" charset="0"/>
              </a:rPr>
              <a:t>Sainte Vierge Marie Médiatrice </a:t>
            </a:r>
            <a:r>
              <a:rPr lang="fr-FR" sz="1200" kern="100" dirty="0">
                <a:solidFill>
                  <a:srgbClr val="000000"/>
                </a:solidFill>
                <a:effectLst/>
                <a:latin typeface="Calibri" panose="020F0502020204030204" pitchFamily="34" charset="0"/>
                <a:ea typeface="Calibri" panose="020F0502020204030204" pitchFamily="34" charset="0"/>
              </a:rPr>
              <a:t>	</a:t>
            </a:r>
          </a:p>
          <a:p>
            <a:endParaRPr lang="fr-FR" sz="1200" dirty="0"/>
          </a:p>
        </p:txBody>
      </p:sp>
      <p:sp>
        <p:nvSpPr>
          <p:cNvPr id="4" name="ZoneTexte 3">
            <a:extLst>
              <a:ext uri="{FF2B5EF4-FFF2-40B4-BE49-F238E27FC236}">
                <a16:creationId xmlns:a16="http://schemas.microsoft.com/office/drawing/2014/main" id="{279DDCA2-3A7C-D584-E035-1709DED0BC17}"/>
              </a:ext>
            </a:extLst>
          </p:cNvPr>
          <p:cNvSpPr txBox="1"/>
          <p:nvPr/>
        </p:nvSpPr>
        <p:spPr>
          <a:xfrm>
            <a:off x="6312024" y="925404"/>
            <a:ext cx="4896544" cy="2720938"/>
          </a:xfrm>
          <a:prstGeom prst="rect">
            <a:avLst/>
          </a:prstGeom>
          <a:noFill/>
        </p:spPr>
        <p:txBody>
          <a:bodyPr wrap="square" rtlCol="0">
            <a:spAutoFit/>
          </a:bodyPr>
          <a:lstStyle/>
          <a:p>
            <a:pPr marL="257810" marR="33655" indent="-171450">
              <a:lnSpc>
                <a:spcPct val="104000"/>
              </a:lnSpc>
              <a:spcAft>
                <a:spcPts val="75"/>
              </a:spcAft>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8 septembre : </a:t>
            </a:r>
            <a:r>
              <a:rPr lang="fr-FR" sz="1200" i="1" kern="100" dirty="0">
                <a:solidFill>
                  <a:srgbClr val="000000"/>
                </a:solidFill>
                <a:effectLst/>
                <a:latin typeface="Calibri" panose="020F0502020204030204" pitchFamily="34" charset="0"/>
                <a:ea typeface="Calibri" panose="020F0502020204030204" pitchFamily="34" charset="0"/>
              </a:rPr>
              <a:t>Nativité de la Vierge Marie</a:t>
            </a:r>
            <a:r>
              <a:rPr lang="fr-FR" sz="1200" kern="100" dirty="0">
                <a:solidFill>
                  <a:srgbClr val="000000"/>
                </a:solidFill>
                <a:effectLst/>
                <a:latin typeface="Calibri" panose="020F0502020204030204" pitchFamily="34" charset="0"/>
                <a:ea typeface="Calibri" panose="020F0502020204030204" pitchFamily="34" charset="0"/>
              </a:rPr>
              <a:t> et </a:t>
            </a:r>
          </a:p>
          <a:p>
            <a:pPr marL="92710" marR="33655" indent="-6350">
              <a:lnSpc>
                <a:spcPct val="104000"/>
              </a:lnSpc>
              <a:spcAft>
                <a:spcPts val="75"/>
              </a:spcAft>
            </a:pPr>
            <a:r>
              <a:rPr lang="fr-FR" sz="1200" i="1" kern="100" dirty="0">
                <a:solidFill>
                  <a:srgbClr val="000000"/>
                </a:solidFill>
                <a:latin typeface="Calibri" panose="020F0502020204030204" pitchFamily="34" charset="0"/>
                <a:ea typeface="Calibri" panose="020F0502020204030204" pitchFamily="34" charset="0"/>
              </a:rPr>
              <a:t>			</a:t>
            </a:r>
            <a:r>
              <a:rPr lang="fr-FR" sz="1200" i="1" kern="100" dirty="0">
                <a:solidFill>
                  <a:srgbClr val="000000"/>
                </a:solidFill>
                <a:effectLst/>
                <a:latin typeface="Calibri" panose="020F0502020204030204" pitchFamily="34" charset="0"/>
                <a:ea typeface="Calibri" panose="020F0502020204030204" pitchFamily="34" charset="0"/>
              </a:rPr>
              <a:t>Notre Dame de la Charité</a:t>
            </a:r>
            <a:r>
              <a:rPr lang="fr-FR" sz="1200" kern="100" dirty="0">
                <a:solidFill>
                  <a:srgbClr val="000000"/>
                </a:solidFill>
                <a:effectLst/>
                <a:latin typeface="Calibri" panose="020F0502020204030204" pitchFamily="34" charset="0"/>
                <a:ea typeface="Calibri" panose="020F0502020204030204" pitchFamily="34" charset="0"/>
              </a:rPr>
              <a:t> </a:t>
            </a:r>
          </a:p>
          <a:p>
            <a:pPr marL="92710" marR="33655" indent="-6350">
              <a:lnSpc>
                <a:spcPct val="104000"/>
              </a:lnSpc>
              <a:spcAft>
                <a:spcPts val="75"/>
              </a:spcAft>
            </a:pPr>
            <a:r>
              <a:rPr lang="fr-FR" sz="1200" kern="100" dirty="0">
                <a:solidFill>
                  <a:srgbClr val="000000"/>
                </a:solidFill>
                <a:effectLst/>
                <a:latin typeface="Calibri" panose="020F0502020204030204" pitchFamily="34" charset="0"/>
                <a:ea typeface="Calibri" panose="020F0502020204030204" pitchFamily="34" charset="0"/>
              </a:rPr>
              <a:t>	        12 septembre : </a:t>
            </a:r>
            <a:r>
              <a:rPr lang="fr-FR" sz="1200" i="1" kern="100" dirty="0">
                <a:solidFill>
                  <a:srgbClr val="000000"/>
                </a:solidFill>
                <a:effectLst/>
                <a:latin typeface="Calibri" panose="020F0502020204030204" pitchFamily="34" charset="0"/>
                <a:ea typeface="Calibri" panose="020F0502020204030204" pitchFamily="34" charset="0"/>
              </a:rPr>
              <a:t>Fête du Nom Très Saint de Marie</a:t>
            </a:r>
            <a:r>
              <a:rPr lang="fr-FR" sz="1200" kern="100" dirty="0">
                <a:solidFill>
                  <a:srgbClr val="000000"/>
                </a:solidFill>
                <a:effectLst/>
                <a:latin typeface="Calibri" panose="020F0502020204030204" pitchFamily="34" charset="0"/>
                <a:ea typeface="Calibri" panose="020F0502020204030204" pitchFamily="34" charset="0"/>
              </a:rPr>
              <a:t> </a:t>
            </a:r>
          </a:p>
          <a:p>
            <a:pPr marL="92710" marR="33655" indent="-6350">
              <a:lnSpc>
                <a:spcPct val="104000"/>
              </a:lnSpc>
              <a:spcAft>
                <a:spcPts val="75"/>
              </a:spcAft>
            </a:pPr>
            <a:r>
              <a:rPr lang="fr-FR" sz="1200" kern="100" dirty="0">
                <a:solidFill>
                  <a:srgbClr val="000000"/>
                </a:solidFill>
                <a:effectLst/>
                <a:latin typeface="Calibri" panose="020F0502020204030204" pitchFamily="34" charset="0"/>
                <a:ea typeface="Calibri" panose="020F0502020204030204" pitchFamily="34" charset="0"/>
              </a:rPr>
              <a:t>        15 septembre : </a:t>
            </a:r>
            <a:r>
              <a:rPr lang="fr-FR" sz="1200" i="1" kern="100" dirty="0">
                <a:solidFill>
                  <a:srgbClr val="000000"/>
                </a:solidFill>
                <a:effectLst/>
                <a:latin typeface="Calibri" panose="020F0502020204030204" pitchFamily="34" charset="0"/>
                <a:ea typeface="Calibri" panose="020F0502020204030204" pitchFamily="34" charset="0"/>
              </a:rPr>
              <a:t>Notre Dame des Sept Douleurs</a:t>
            </a:r>
            <a:r>
              <a:rPr lang="fr-FR" sz="1200" kern="100" dirty="0">
                <a:solidFill>
                  <a:srgbClr val="000000"/>
                </a:solidFill>
                <a:effectLst/>
                <a:latin typeface="Calibri" panose="020F0502020204030204" pitchFamily="34" charset="0"/>
                <a:ea typeface="Calibri" panose="020F0502020204030204" pitchFamily="34" charset="0"/>
              </a:rPr>
              <a:t> </a:t>
            </a:r>
          </a:p>
          <a:p>
            <a:pPr marL="92710" marR="33655" indent="-6350">
              <a:lnSpc>
                <a:spcPct val="104000"/>
              </a:lnSpc>
              <a:spcAft>
                <a:spcPts val="75"/>
              </a:spcAft>
            </a:pPr>
            <a:r>
              <a:rPr lang="fr-FR" sz="1200" kern="100" dirty="0">
                <a:solidFill>
                  <a:srgbClr val="000000"/>
                </a:solidFill>
                <a:effectLst/>
                <a:latin typeface="Calibri" panose="020F0502020204030204" pitchFamily="34" charset="0"/>
                <a:ea typeface="Calibri" panose="020F0502020204030204" pitchFamily="34" charset="0"/>
              </a:rPr>
              <a:t>        24 septembre : </a:t>
            </a:r>
            <a:r>
              <a:rPr lang="fr-FR" sz="1200" i="1" kern="100" dirty="0">
                <a:solidFill>
                  <a:srgbClr val="000000"/>
                </a:solidFill>
                <a:effectLst/>
                <a:latin typeface="Calibri" panose="020F0502020204030204" pitchFamily="34" charset="0"/>
                <a:ea typeface="Calibri" panose="020F0502020204030204" pitchFamily="34" charset="0"/>
              </a:rPr>
              <a:t>Notre Dame de la Merci</a:t>
            </a:r>
            <a:r>
              <a:rPr lang="fr-FR" sz="1200" kern="100" dirty="0">
                <a:solidFill>
                  <a:srgbClr val="000000"/>
                </a:solidFill>
                <a:effectLst/>
                <a:latin typeface="Calibri" panose="020F0502020204030204" pitchFamily="34" charset="0"/>
                <a:ea typeface="Calibri" panose="020F0502020204030204" pitchFamily="34" charset="0"/>
              </a:rPr>
              <a:t> et </a:t>
            </a:r>
          </a:p>
          <a:p>
            <a:pPr marL="92710" marR="33655" indent="-6350">
              <a:lnSpc>
                <a:spcPct val="104000"/>
              </a:lnSpc>
              <a:spcAft>
                <a:spcPts val="75"/>
              </a:spcAft>
            </a:pPr>
            <a:r>
              <a:rPr lang="fr-FR" sz="1200" i="1" kern="100" dirty="0">
                <a:solidFill>
                  <a:srgbClr val="000000"/>
                </a:solidFill>
                <a:latin typeface="Calibri" panose="020F0502020204030204" pitchFamily="34" charset="0"/>
                <a:ea typeface="Calibri" panose="020F0502020204030204" pitchFamily="34" charset="0"/>
              </a:rPr>
              <a:t>			</a:t>
            </a:r>
            <a:r>
              <a:rPr lang="fr-FR" sz="1200" i="1" kern="100" dirty="0">
                <a:solidFill>
                  <a:srgbClr val="000000"/>
                </a:solidFill>
                <a:effectLst/>
                <a:latin typeface="Calibri" panose="020F0502020204030204" pitchFamily="34" charset="0"/>
                <a:ea typeface="Calibri" panose="020F0502020204030204" pitchFamily="34" charset="0"/>
              </a:rPr>
              <a:t>Notre Dame de Walsingham </a:t>
            </a:r>
            <a:r>
              <a:rPr lang="fr-FR" sz="1200" kern="100" dirty="0">
                <a:solidFill>
                  <a:srgbClr val="000000"/>
                </a:solidFill>
                <a:effectLst/>
                <a:latin typeface="Calibri" panose="020F0502020204030204" pitchFamily="34" charset="0"/>
                <a:ea typeface="Calibri" panose="020F0502020204030204" pitchFamily="34" charset="0"/>
              </a:rPr>
              <a:t>(Angleterre) </a:t>
            </a:r>
          </a:p>
          <a:p>
            <a:pPr marL="260985" indent="-171450">
              <a:lnSpc>
                <a:spcPct val="107000"/>
              </a:lnSpc>
              <a:spcAft>
                <a:spcPts val="25"/>
              </a:spcAft>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1er octobre : </a:t>
            </a:r>
            <a:r>
              <a:rPr lang="fr-FR" sz="1200" i="1" kern="100" dirty="0">
                <a:solidFill>
                  <a:srgbClr val="000000"/>
                </a:solidFill>
                <a:effectLst/>
                <a:latin typeface="Calibri" panose="020F0502020204030204" pitchFamily="34" charset="0"/>
                <a:ea typeface="Calibri" panose="020F0502020204030204" pitchFamily="34" charset="0"/>
              </a:rPr>
              <a:t>La Sainte Protection de la Mère de Dieu</a:t>
            </a:r>
            <a:r>
              <a:rPr lang="fr-FR" sz="1200" kern="100" dirty="0">
                <a:solidFill>
                  <a:srgbClr val="000000"/>
                </a:solidFill>
                <a:effectLst/>
                <a:latin typeface="Calibri" panose="020F0502020204030204" pitchFamily="34" charset="0"/>
                <a:ea typeface="Calibri" panose="020F0502020204030204" pitchFamily="34" charset="0"/>
              </a:rPr>
              <a:t> </a:t>
            </a:r>
          </a:p>
          <a:p>
            <a:pPr marL="92710" marR="33655" indent="-6350">
              <a:lnSpc>
                <a:spcPct val="104000"/>
              </a:lnSpc>
              <a:spcAft>
                <a:spcPts val="75"/>
              </a:spcAft>
            </a:pPr>
            <a:r>
              <a:rPr lang="fr-FR" sz="1200" kern="100" dirty="0">
                <a:solidFill>
                  <a:srgbClr val="000000"/>
                </a:solidFill>
                <a:effectLst/>
                <a:latin typeface="Calibri" panose="020F0502020204030204" pitchFamily="34" charset="0"/>
                <a:ea typeface="Calibri" panose="020F0502020204030204" pitchFamily="34" charset="0"/>
              </a:rPr>
              <a:t>        7 octobre : </a:t>
            </a:r>
            <a:r>
              <a:rPr lang="fr-FR" sz="1200" i="1" kern="100" dirty="0">
                <a:solidFill>
                  <a:srgbClr val="000000"/>
                </a:solidFill>
                <a:effectLst/>
                <a:latin typeface="Calibri" panose="020F0502020204030204" pitchFamily="34" charset="0"/>
                <a:ea typeface="Calibri" panose="020F0502020204030204" pitchFamily="34" charset="0"/>
              </a:rPr>
              <a:t>Notre Dame du Cap, Reine du Très Saint Rosaire</a:t>
            </a:r>
            <a:r>
              <a:rPr lang="fr-FR" sz="1200" kern="100" dirty="0">
                <a:solidFill>
                  <a:srgbClr val="000000"/>
                </a:solidFill>
                <a:effectLst/>
                <a:latin typeface="Calibri" panose="020F0502020204030204" pitchFamily="34" charset="0"/>
                <a:ea typeface="Calibri" panose="020F0502020204030204" pitchFamily="34" charset="0"/>
              </a:rPr>
              <a:t> </a:t>
            </a:r>
          </a:p>
          <a:p>
            <a:pPr marL="92710" marR="33655" indent="-6350">
              <a:lnSpc>
                <a:spcPct val="104000"/>
              </a:lnSpc>
              <a:spcAft>
                <a:spcPts val="75"/>
              </a:spcAft>
            </a:pPr>
            <a:r>
              <a:rPr lang="fr-FR" sz="1200" kern="100" dirty="0">
                <a:solidFill>
                  <a:srgbClr val="000000"/>
                </a:solidFill>
                <a:effectLst/>
                <a:latin typeface="Calibri" panose="020F0502020204030204" pitchFamily="34" charset="0"/>
                <a:ea typeface="Calibri" panose="020F0502020204030204" pitchFamily="34" charset="0"/>
              </a:rPr>
              <a:t>       11 octobre : </a:t>
            </a:r>
            <a:r>
              <a:rPr lang="fr-FR" sz="1200" i="1" kern="100" dirty="0">
                <a:solidFill>
                  <a:srgbClr val="000000"/>
                </a:solidFill>
                <a:effectLst/>
                <a:latin typeface="Calibri" panose="020F0502020204030204" pitchFamily="34" charset="0"/>
                <a:ea typeface="Calibri" panose="020F0502020204030204" pitchFamily="34" charset="0"/>
              </a:rPr>
              <a:t>Maternité de la Sainte Vierge</a:t>
            </a:r>
            <a:r>
              <a:rPr lang="fr-FR" sz="1200" kern="100" dirty="0">
                <a:solidFill>
                  <a:srgbClr val="000000"/>
                </a:solidFill>
                <a:effectLst/>
                <a:latin typeface="Calibri" panose="020F0502020204030204" pitchFamily="34" charset="0"/>
                <a:ea typeface="Calibri" panose="020F0502020204030204" pitchFamily="34" charset="0"/>
              </a:rPr>
              <a:t> </a:t>
            </a:r>
          </a:p>
          <a:p>
            <a:pPr marL="92710" marR="33655" indent="-6350">
              <a:lnSpc>
                <a:spcPct val="104000"/>
              </a:lnSpc>
              <a:spcAft>
                <a:spcPts val="75"/>
              </a:spcAft>
            </a:pPr>
            <a:r>
              <a:rPr lang="fr-FR" sz="1200" kern="100" dirty="0">
                <a:solidFill>
                  <a:srgbClr val="000000"/>
                </a:solidFill>
                <a:effectLst/>
                <a:latin typeface="Calibri" panose="020F0502020204030204" pitchFamily="34" charset="0"/>
                <a:ea typeface="Calibri" panose="020F0502020204030204" pitchFamily="34" charset="0"/>
              </a:rPr>
              <a:t>       16 octobre : </a:t>
            </a:r>
            <a:r>
              <a:rPr lang="fr-FR" sz="1200" i="1" kern="100" dirty="0">
                <a:solidFill>
                  <a:srgbClr val="000000"/>
                </a:solidFill>
                <a:effectLst/>
                <a:latin typeface="Calibri" panose="020F0502020204030204" pitchFamily="34" charset="0"/>
                <a:ea typeface="Calibri" panose="020F0502020204030204" pitchFamily="34" charset="0"/>
              </a:rPr>
              <a:t>Pureté de la Bienheureuse Vierge Marie </a:t>
            </a:r>
            <a:r>
              <a:rPr lang="fr-FR" sz="1200" kern="100" dirty="0">
                <a:solidFill>
                  <a:srgbClr val="000000"/>
                </a:solidFill>
                <a:effectLst/>
                <a:latin typeface="Calibri" panose="020F0502020204030204" pitchFamily="34" charset="0"/>
                <a:ea typeface="Calibri" panose="020F0502020204030204" pitchFamily="34" charset="0"/>
              </a:rPr>
              <a:t> </a:t>
            </a:r>
            <a:endParaRPr lang="fr-FR" sz="1200" kern="100" dirty="0">
              <a:solidFill>
                <a:srgbClr val="000000"/>
              </a:solidFill>
              <a:latin typeface="Calibri" panose="020F0502020204030204" pitchFamily="34" charset="0"/>
              <a:ea typeface="Calibri" panose="020F0502020204030204" pitchFamily="34" charset="0"/>
            </a:endParaRPr>
          </a:p>
          <a:p>
            <a:pPr marL="257810" marR="33655" indent="-171450">
              <a:lnSpc>
                <a:spcPct val="104000"/>
              </a:lnSpc>
              <a:spcAft>
                <a:spcPts val="75"/>
              </a:spcAft>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21 novembre : </a:t>
            </a:r>
            <a:r>
              <a:rPr lang="fr-FR" sz="1200" i="1" kern="100" dirty="0">
                <a:solidFill>
                  <a:srgbClr val="000000"/>
                </a:solidFill>
                <a:effectLst/>
                <a:latin typeface="Calibri" panose="020F0502020204030204" pitchFamily="34" charset="0"/>
                <a:ea typeface="Calibri" panose="020F0502020204030204" pitchFamily="34" charset="0"/>
              </a:rPr>
              <a:t>Présentation de la Vierge Marie au Temple </a:t>
            </a:r>
            <a:endParaRPr lang="fr-FR" sz="1200" i="1" kern="100" dirty="0">
              <a:solidFill>
                <a:srgbClr val="000000"/>
              </a:solidFill>
              <a:latin typeface="Calibri" panose="020F0502020204030204" pitchFamily="34" charset="0"/>
              <a:ea typeface="Calibri" panose="020F0502020204030204" pitchFamily="34" charset="0"/>
            </a:endParaRPr>
          </a:p>
          <a:p>
            <a:pPr marL="257810" marR="33655" indent="-171450">
              <a:lnSpc>
                <a:spcPct val="104000"/>
              </a:lnSpc>
              <a:spcAft>
                <a:spcPts val="75"/>
              </a:spcAft>
              <a:buFont typeface="Wingdings" panose="05000000000000000000" pitchFamily="2" charset="2"/>
              <a:buChar char="Ø"/>
            </a:pPr>
            <a:r>
              <a:rPr lang="fr-FR" sz="1200" kern="100" dirty="0">
                <a:solidFill>
                  <a:srgbClr val="000000"/>
                </a:solidFill>
                <a:effectLst/>
                <a:latin typeface="Calibri" panose="020F0502020204030204" pitchFamily="34" charset="0"/>
                <a:ea typeface="Calibri" panose="020F0502020204030204" pitchFamily="34" charset="0"/>
              </a:rPr>
              <a:t>8 décembre : </a:t>
            </a:r>
            <a:r>
              <a:rPr lang="fr-FR" sz="1200" i="1" kern="100" dirty="0">
                <a:solidFill>
                  <a:srgbClr val="000000"/>
                </a:solidFill>
                <a:effectLst/>
                <a:latin typeface="Calibri" panose="020F0502020204030204" pitchFamily="34" charset="0"/>
                <a:ea typeface="Calibri" panose="020F0502020204030204" pitchFamily="34" charset="0"/>
              </a:rPr>
              <a:t>L'Immaculée Conception de Marie</a:t>
            </a:r>
            <a:r>
              <a:rPr lang="fr-FR" sz="1200" kern="100" dirty="0">
                <a:solidFill>
                  <a:srgbClr val="000000"/>
                </a:solidFill>
                <a:effectLst/>
                <a:latin typeface="Calibri" panose="020F0502020204030204" pitchFamily="34" charset="0"/>
                <a:ea typeface="Calibri" panose="020F0502020204030204" pitchFamily="34" charset="0"/>
              </a:rPr>
              <a:t> </a:t>
            </a:r>
          </a:p>
          <a:p>
            <a:pPr marL="92710" marR="33655" indent="-6350">
              <a:lnSpc>
                <a:spcPct val="104000"/>
              </a:lnSpc>
              <a:spcAft>
                <a:spcPts val="75"/>
              </a:spcAft>
            </a:pPr>
            <a:r>
              <a:rPr lang="fr-FR" sz="1200" kern="100" dirty="0">
                <a:solidFill>
                  <a:srgbClr val="000000"/>
                </a:solidFill>
                <a:effectLst/>
                <a:latin typeface="Calibri" panose="020F0502020204030204" pitchFamily="34" charset="0"/>
                <a:ea typeface="Calibri" panose="020F0502020204030204" pitchFamily="34" charset="0"/>
              </a:rPr>
              <a:t>       12 décembre : </a:t>
            </a:r>
            <a:r>
              <a:rPr lang="fr-FR" sz="1200" i="1" kern="100" dirty="0">
                <a:solidFill>
                  <a:srgbClr val="000000"/>
                </a:solidFill>
                <a:effectLst/>
                <a:latin typeface="Calibri" panose="020F0502020204030204" pitchFamily="34" charset="0"/>
                <a:ea typeface="Calibri" panose="020F0502020204030204" pitchFamily="34" charset="0"/>
              </a:rPr>
              <a:t>Notre Dame de la Guadalupe </a:t>
            </a:r>
            <a:endParaRPr lang="fr-FR" sz="1200" kern="100" dirty="0">
              <a:solidFill>
                <a:srgbClr val="000000"/>
              </a:solidFill>
              <a:effectLst/>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72A14217-10E7-E28C-9D17-049DA8C96AA6}"/>
              </a:ext>
            </a:extLst>
          </p:cNvPr>
          <p:cNvSpPr txBox="1"/>
          <p:nvPr/>
        </p:nvSpPr>
        <p:spPr>
          <a:xfrm>
            <a:off x="5282750" y="4365104"/>
            <a:ext cx="6337920" cy="1181029"/>
          </a:xfrm>
          <a:prstGeom prst="rect">
            <a:avLst/>
          </a:prstGeom>
          <a:noFill/>
        </p:spPr>
        <p:txBody>
          <a:bodyPr wrap="square" rtlCol="0">
            <a:spAutoFit/>
          </a:bodyPr>
          <a:lstStyle/>
          <a:p>
            <a:pPr marL="92710" indent="-6350">
              <a:lnSpc>
                <a:spcPct val="107000"/>
              </a:lnSpc>
              <a:spcAft>
                <a:spcPts val="345"/>
              </a:spcAft>
            </a:pPr>
            <a:r>
              <a:rPr lang="fr-FR" sz="1800" b="1" i="1" kern="100" dirty="0">
                <a:solidFill>
                  <a:srgbClr val="000000"/>
                </a:solidFill>
                <a:effectLst/>
                <a:latin typeface="Calibri" panose="020F0502020204030204" pitchFamily="34" charset="0"/>
                <a:ea typeface="Calibri" panose="020F0502020204030204" pitchFamily="34" charset="0"/>
              </a:rPr>
              <a:t>Les fêtes mariales mobiles sont :</a:t>
            </a:r>
            <a:r>
              <a:rPr lang="fr-FR" sz="1800" kern="100" dirty="0">
                <a:solidFill>
                  <a:srgbClr val="000000"/>
                </a:solidFill>
                <a:effectLst/>
                <a:latin typeface="Calibri" panose="020F0502020204030204" pitchFamily="34" charset="0"/>
                <a:ea typeface="Calibri" panose="020F0502020204030204" pitchFamily="34" charset="0"/>
              </a:rPr>
              <a:t> </a:t>
            </a:r>
          </a:p>
          <a:p>
            <a:pPr marL="92710" marR="83185" indent="-6350">
              <a:lnSpc>
                <a:spcPct val="103000"/>
              </a:lnSpc>
              <a:spcAft>
                <a:spcPts val="25"/>
              </a:spcAft>
            </a:pPr>
            <a:r>
              <a:rPr lang="fr-FR" sz="1200" i="1" kern="100" dirty="0">
                <a:solidFill>
                  <a:srgbClr val="000000"/>
                </a:solidFill>
                <a:effectLst/>
                <a:latin typeface="Calibri" panose="020F0502020204030204" pitchFamily="34" charset="0"/>
                <a:ea typeface="Calibri" panose="020F0502020204030204" pitchFamily="34" charset="0"/>
              </a:rPr>
              <a:t>Notre Dame, Reine des Apôtres </a:t>
            </a:r>
            <a:r>
              <a:rPr lang="fr-FR" sz="1200" kern="100" dirty="0">
                <a:solidFill>
                  <a:srgbClr val="000000"/>
                </a:solidFill>
                <a:effectLst/>
                <a:latin typeface="Calibri" panose="020F0502020204030204" pitchFamily="34" charset="0"/>
                <a:ea typeface="Calibri" panose="020F0502020204030204" pitchFamily="34" charset="0"/>
              </a:rPr>
              <a:t>(le samedi qui suit l'Ascension) </a:t>
            </a:r>
          </a:p>
          <a:p>
            <a:pPr marL="92710" marR="83185" indent="-6350">
              <a:lnSpc>
                <a:spcPct val="103000"/>
              </a:lnSpc>
              <a:spcAft>
                <a:spcPts val="25"/>
              </a:spcAft>
            </a:pPr>
            <a:r>
              <a:rPr lang="fr-FR" sz="1200" i="1" kern="100" dirty="0">
                <a:solidFill>
                  <a:srgbClr val="000000"/>
                </a:solidFill>
                <a:effectLst/>
                <a:latin typeface="Calibri" panose="020F0502020204030204" pitchFamily="34" charset="0"/>
                <a:ea typeface="Calibri" panose="020F0502020204030204" pitchFamily="34" charset="0"/>
              </a:rPr>
              <a:t>Notre Dame, Santé des Malades </a:t>
            </a:r>
            <a:r>
              <a:rPr lang="fr-FR" sz="1200" kern="100" dirty="0">
                <a:solidFill>
                  <a:srgbClr val="000000"/>
                </a:solidFill>
                <a:effectLst/>
                <a:latin typeface="Calibri" panose="020F0502020204030204" pitchFamily="34" charset="0"/>
                <a:ea typeface="Calibri" panose="020F0502020204030204" pitchFamily="34" charset="0"/>
              </a:rPr>
              <a:t>(le samedi qui précède le dernier dimanche d'août) </a:t>
            </a:r>
          </a:p>
          <a:p>
            <a:pPr marL="92710" marR="83185" indent="-6350">
              <a:lnSpc>
                <a:spcPct val="103000"/>
              </a:lnSpc>
              <a:spcAft>
                <a:spcPts val="25"/>
              </a:spcAft>
            </a:pPr>
            <a:r>
              <a:rPr lang="fr-FR" sz="1200" i="1" kern="100" dirty="0">
                <a:solidFill>
                  <a:srgbClr val="000000"/>
                </a:solidFill>
                <a:effectLst/>
                <a:latin typeface="Calibri" panose="020F0502020204030204" pitchFamily="34" charset="0"/>
                <a:ea typeface="Calibri" panose="020F0502020204030204" pitchFamily="34" charset="0"/>
              </a:rPr>
              <a:t>Notre Dame de Consolation</a:t>
            </a:r>
            <a:r>
              <a:rPr lang="fr-FR" sz="1200" kern="100" dirty="0">
                <a:solidFill>
                  <a:srgbClr val="000000"/>
                </a:solidFill>
                <a:effectLst/>
                <a:latin typeface="Calibri" panose="020F0502020204030204" pitchFamily="34" charset="0"/>
                <a:ea typeface="Calibri" panose="020F0502020204030204" pitchFamily="34" charset="0"/>
              </a:rPr>
              <a:t> (le samedi qui suit la Fête de St. Augustin, le 28 août) </a:t>
            </a:r>
          </a:p>
          <a:p>
            <a:pPr marL="92710" marR="83185" indent="-6350">
              <a:lnSpc>
                <a:spcPct val="103000"/>
              </a:lnSpc>
              <a:spcAft>
                <a:spcPts val="25"/>
              </a:spcAft>
            </a:pPr>
            <a:r>
              <a:rPr lang="fr-FR" sz="1200" i="1" kern="100" dirty="0">
                <a:solidFill>
                  <a:srgbClr val="000000"/>
                </a:solidFill>
                <a:effectLst/>
                <a:latin typeface="Calibri" panose="020F0502020204030204" pitchFamily="34" charset="0"/>
                <a:ea typeface="Calibri" panose="020F0502020204030204" pitchFamily="34" charset="0"/>
              </a:rPr>
              <a:t>Marie, Mère de la Providence Divine, </a:t>
            </a:r>
            <a:r>
              <a:rPr lang="fr-FR" sz="1200" kern="100" dirty="0">
                <a:solidFill>
                  <a:srgbClr val="000000"/>
                </a:solidFill>
                <a:effectLst/>
                <a:latin typeface="Calibri" panose="020F0502020204030204" pitchFamily="34" charset="0"/>
                <a:ea typeface="Calibri" panose="020F0502020204030204" pitchFamily="34" charset="0"/>
              </a:rPr>
              <a:t>le samedi qui précède le 3e dimanche de Novembre. </a:t>
            </a:r>
          </a:p>
        </p:txBody>
      </p:sp>
    </p:spTree>
    <p:extLst>
      <p:ext uri="{BB962C8B-B14F-4D97-AF65-F5344CB8AC3E}">
        <p14:creationId xmlns:p14="http://schemas.microsoft.com/office/powerpoint/2010/main" val="37277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BC2DDA-6232-2A17-1FAE-74B678E34403}"/>
              </a:ext>
            </a:extLst>
          </p:cNvPr>
          <p:cNvSpPr>
            <a:spLocks noGrp="1"/>
          </p:cNvSpPr>
          <p:nvPr>
            <p:ph type="title"/>
          </p:nvPr>
        </p:nvSpPr>
        <p:spPr>
          <a:xfrm>
            <a:off x="838200" y="116633"/>
            <a:ext cx="10515600" cy="936104"/>
          </a:xfrm>
        </p:spPr>
        <p:txBody>
          <a:bodyPr>
            <a:normAutofit fontScale="90000"/>
          </a:bodyPr>
          <a:lstStyle/>
          <a:p>
            <a:br>
              <a:rPr lang="fr-FR" b="1" i="0" dirty="0">
                <a:solidFill>
                  <a:srgbClr val="1A4F8B"/>
                </a:solidFill>
                <a:effectLst/>
                <a:latin typeface="Georgia" panose="02040502050405020303" pitchFamily="18" charset="0"/>
              </a:rPr>
            </a:br>
            <a:r>
              <a:rPr lang="fr-FR" b="1" i="0" dirty="0">
                <a:solidFill>
                  <a:srgbClr val="1A4F8B"/>
                </a:solidFill>
                <a:effectLst/>
                <a:latin typeface="Georgia" panose="02040502050405020303" pitchFamily="18" charset="0"/>
              </a:rPr>
              <a:t>11) Quel culte à Marie ?</a:t>
            </a:r>
            <a:br>
              <a:rPr lang="fr-FR" b="1" i="0" dirty="0">
                <a:solidFill>
                  <a:srgbClr val="1A4F8B"/>
                </a:solidFill>
                <a:effectLst/>
                <a:latin typeface="Georgia" panose="02040502050405020303" pitchFamily="18" charset="0"/>
              </a:rPr>
            </a:br>
            <a:endParaRPr lang="fr-FR" dirty="0"/>
          </a:p>
        </p:txBody>
      </p:sp>
      <p:sp>
        <p:nvSpPr>
          <p:cNvPr id="3" name="Espace réservé du contenu 2">
            <a:extLst>
              <a:ext uri="{FF2B5EF4-FFF2-40B4-BE49-F238E27FC236}">
                <a16:creationId xmlns:a16="http://schemas.microsoft.com/office/drawing/2014/main" id="{D04193C2-D407-F041-CAD3-3CC094668DD1}"/>
              </a:ext>
            </a:extLst>
          </p:cNvPr>
          <p:cNvSpPr>
            <a:spLocks noGrp="1"/>
          </p:cNvSpPr>
          <p:nvPr>
            <p:ph idx="1"/>
          </p:nvPr>
        </p:nvSpPr>
        <p:spPr>
          <a:xfrm>
            <a:off x="3503711" y="1017535"/>
            <a:ext cx="7819465" cy="3769117"/>
          </a:xfrm>
        </p:spPr>
        <p:txBody>
          <a:bodyPr>
            <a:normAutofit fontScale="70000" lnSpcReduction="20000"/>
          </a:bodyPr>
          <a:lstStyle/>
          <a:p>
            <a:pPr algn="just"/>
            <a:r>
              <a:rPr lang="fr-FR" sz="3100" b="0" i="0" dirty="0">
                <a:solidFill>
                  <a:srgbClr val="222222"/>
                </a:solidFill>
                <a:effectLst/>
                <a:latin typeface="Georgia" panose="02040502050405020303" pitchFamily="18" charset="0"/>
              </a:rPr>
              <a:t>La vénération de Marie est fondée sur la dignité de mère de Dieu et les conséquences qui en découlent. Nous ne pourrons en effet jamais trop estimer celle que le Verbe Incarné révère comme sa mère, que le Père contemple avec amour comme sa fille bien-aimée et que le Saint Esprit regarde comme son temple de prédilection. Le Père la traite avec le plus grand respect en lui envoyant un Ange qui la salue comme pleine de grâce, et lui demande son consentement à l'</a:t>
            </a:r>
            <a:r>
              <a:rPr lang="fr-FR" sz="3100" b="0" i="0" dirty="0" err="1">
                <a:solidFill>
                  <a:srgbClr val="222222"/>
                </a:solidFill>
                <a:effectLst/>
                <a:latin typeface="Georgia" panose="02040502050405020303" pitchFamily="18" charset="0"/>
              </a:rPr>
              <a:t>oeuvre</a:t>
            </a:r>
            <a:r>
              <a:rPr lang="fr-FR" sz="3100" b="0" i="0" dirty="0">
                <a:solidFill>
                  <a:srgbClr val="222222"/>
                </a:solidFill>
                <a:effectLst/>
                <a:latin typeface="Georgia" panose="02040502050405020303" pitchFamily="18" charset="0"/>
              </a:rPr>
              <a:t> de l’Incarnation pour laquelle il veut se l'associer si intimement ; le Fils la vénère, l'aime comme sa mère et lui obéit ; le Saint Esprit vient en elle et y prend ses complaisances.</a:t>
            </a:r>
          </a:p>
          <a:p>
            <a:pPr algn="just"/>
            <a:r>
              <a:rPr lang="fr-FR" sz="3100" b="0" i="0" dirty="0">
                <a:solidFill>
                  <a:srgbClr val="222222"/>
                </a:solidFill>
                <a:effectLst/>
                <a:latin typeface="Georgia" panose="02040502050405020303" pitchFamily="18" charset="0"/>
              </a:rPr>
              <a:t>En vénérant Marie, nous ne faisons donc que nous associer aux trois divines Personnes et estimer ce qu'elles estiment.</a:t>
            </a:r>
          </a:p>
          <a:p>
            <a:endParaRPr lang="fr-FR" dirty="0"/>
          </a:p>
        </p:txBody>
      </p:sp>
      <p:pic>
        <p:nvPicPr>
          <p:cNvPr id="1026" name="Picture 2" descr="questions diverses ">
            <a:extLst>
              <a:ext uri="{FF2B5EF4-FFF2-40B4-BE49-F238E27FC236}">
                <a16:creationId xmlns:a16="http://schemas.microsoft.com/office/drawing/2014/main" id="{D24004B6-C739-662D-AF4C-17236406D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052737"/>
            <a:ext cx="2736304" cy="373391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70794AE-8256-4CB8-6A67-18D8C7AB1FE7}"/>
              </a:ext>
            </a:extLst>
          </p:cNvPr>
          <p:cNvSpPr txBox="1"/>
          <p:nvPr/>
        </p:nvSpPr>
        <p:spPr>
          <a:xfrm>
            <a:off x="335360" y="5087389"/>
            <a:ext cx="11233248" cy="1569660"/>
          </a:xfrm>
          <a:prstGeom prst="rect">
            <a:avLst/>
          </a:prstGeom>
          <a:solidFill>
            <a:schemeClr val="accent6">
              <a:lumMod val="20000"/>
              <a:lumOff val="80000"/>
            </a:schemeClr>
          </a:solidFill>
        </p:spPr>
        <p:txBody>
          <a:bodyPr wrap="square" rtlCol="0">
            <a:spAutoFit/>
          </a:bodyPr>
          <a:lstStyle/>
          <a:p>
            <a:pPr algn="just"/>
            <a:r>
              <a:rPr lang="fr-FR" sz="2400" b="0" i="0" dirty="0">
                <a:solidFill>
                  <a:schemeClr val="accent6">
                    <a:lumMod val="75000"/>
                  </a:schemeClr>
                </a:solidFill>
                <a:effectLst/>
                <a:latin typeface="Georgia" panose="02040502050405020303" pitchFamily="18" charset="0"/>
              </a:rPr>
              <a:t>Sans doute il y a des excès à éviter, en particulier tout ce qui tendrait à l'égaler à Dieu, à en faire la source de la grâce. Mais tant que nous la considérons comme une créature, qui n'a de grandeur, de sainteté, de puissance qu'autant que Dieu lui en confère, il n'y a pas d'excès à craindre : c'est Dieu que nous vénérons en elle.</a:t>
            </a:r>
          </a:p>
        </p:txBody>
      </p:sp>
    </p:spTree>
    <p:extLst>
      <p:ext uri="{BB962C8B-B14F-4D97-AF65-F5344CB8AC3E}">
        <p14:creationId xmlns:p14="http://schemas.microsoft.com/office/powerpoint/2010/main" val="400648387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57CD683-B041-7687-35E3-F3B267250CA1}"/>
              </a:ext>
            </a:extLst>
          </p:cNvPr>
          <p:cNvSpPr>
            <a:spLocks noGrp="1"/>
          </p:cNvSpPr>
          <p:nvPr>
            <p:ph idx="1"/>
          </p:nvPr>
        </p:nvSpPr>
        <p:spPr>
          <a:xfrm>
            <a:off x="767408" y="188640"/>
            <a:ext cx="10515600" cy="6624736"/>
          </a:xfrm>
        </p:spPr>
        <p:txBody>
          <a:bodyPr>
            <a:normAutofit lnSpcReduction="10000"/>
          </a:bodyPr>
          <a:lstStyle/>
          <a:p>
            <a:pPr algn="just"/>
            <a:r>
              <a:rPr lang="fr-FR" b="0" i="0" dirty="0">
                <a:solidFill>
                  <a:srgbClr val="222222"/>
                </a:solidFill>
                <a:effectLst/>
                <a:latin typeface="Georgia" panose="02040502050405020303" pitchFamily="18" charset="0"/>
              </a:rPr>
              <a:t>Cette vénération doit être plus grande que celle que nous avons pour les anges et les saints, précisément parce que par sa dignité de mère de Dieu, par son rôle de médiatrice, par sa sainteté elle surpasse toutes les créatures. Aussi son culte, tout en étant un culte de </a:t>
            </a:r>
            <a:r>
              <a:rPr lang="fr-FR" b="1" i="0" dirty="0">
                <a:solidFill>
                  <a:srgbClr val="00B050"/>
                </a:solidFill>
                <a:effectLst/>
                <a:latin typeface="Georgia" panose="02040502050405020303" pitchFamily="18" charset="0"/>
              </a:rPr>
              <a:t>dulie</a:t>
            </a:r>
            <a:r>
              <a:rPr lang="fr-FR" b="0" i="0" dirty="0">
                <a:solidFill>
                  <a:srgbClr val="222222"/>
                </a:solidFill>
                <a:effectLst/>
                <a:latin typeface="Georgia" panose="02040502050405020303" pitchFamily="18" charset="0"/>
              </a:rPr>
              <a:t> </a:t>
            </a:r>
            <a:r>
              <a:rPr lang="fr-FR" i="0" dirty="0">
                <a:effectLst/>
                <a:latin typeface="Georgia" panose="02040502050405020303" pitchFamily="18" charset="0"/>
              </a:rPr>
              <a:t>(du grec </a:t>
            </a:r>
            <a:r>
              <a:rPr lang="fr-FR" i="0" dirty="0" err="1">
                <a:effectLst/>
                <a:latin typeface="Georgia" panose="02040502050405020303" pitchFamily="18" charset="0"/>
              </a:rPr>
              <a:t>douléia</a:t>
            </a:r>
            <a:r>
              <a:rPr lang="fr-FR" i="0" dirty="0">
                <a:effectLst/>
                <a:latin typeface="Georgia" panose="02040502050405020303" pitchFamily="18" charset="0"/>
              </a:rPr>
              <a:t> (servitude-soumission))</a:t>
            </a:r>
            <a:r>
              <a:rPr lang="fr-FR" i="0" dirty="0">
                <a:solidFill>
                  <a:srgbClr val="000000"/>
                </a:solidFill>
                <a:effectLst/>
                <a:latin typeface="Arial" panose="020B0604020202020204" pitchFamily="34" charset="0"/>
              </a:rPr>
              <a:t> </a:t>
            </a:r>
            <a:r>
              <a:rPr lang="fr-FR" b="0" i="0" dirty="0">
                <a:solidFill>
                  <a:srgbClr val="222222"/>
                </a:solidFill>
                <a:effectLst/>
                <a:latin typeface="Georgia" panose="02040502050405020303" pitchFamily="18" charset="0"/>
              </a:rPr>
              <a:t>et non de </a:t>
            </a:r>
            <a:r>
              <a:rPr lang="fr-FR" b="1" i="0" dirty="0">
                <a:solidFill>
                  <a:srgbClr val="FF0000"/>
                </a:solidFill>
                <a:effectLst/>
                <a:latin typeface="Georgia" panose="02040502050405020303" pitchFamily="18" charset="0"/>
              </a:rPr>
              <a:t>latrie </a:t>
            </a:r>
            <a:r>
              <a:rPr lang="fr-FR" i="0" dirty="0">
                <a:effectLst/>
                <a:latin typeface="Georgia" panose="02040502050405020303" pitchFamily="18" charset="0"/>
              </a:rPr>
              <a:t>(du grec </a:t>
            </a:r>
            <a:r>
              <a:rPr lang="fr-FR" b="0" i="0" dirty="0" err="1">
                <a:solidFill>
                  <a:srgbClr val="474747"/>
                </a:solidFill>
                <a:effectLst/>
                <a:latin typeface="Arial" panose="020B0604020202020204" pitchFamily="34" charset="0"/>
              </a:rPr>
              <a:t>latreia</a:t>
            </a:r>
            <a:r>
              <a:rPr lang="fr-FR" b="0" i="0" dirty="0">
                <a:solidFill>
                  <a:srgbClr val="474747"/>
                </a:solidFill>
                <a:effectLst/>
                <a:latin typeface="Arial" panose="020B0604020202020204" pitchFamily="34" charset="0"/>
              </a:rPr>
              <a:t> (adoration))</a:t>
            </a:r>
            <a:r>
              <a:rPr lang="fr-FR" b="0" i="0" dirty="0">
                <a:solidFill>
                  <a:srgbClr val="222222"/>
                </a:solidFill>
                <a:effectLst/>
                <a:latin typeface="Georgia" panose="02040502050405020303" pitchFamily="18" charset="0"/>
              </a:rPr>
              <a:t>, est appelé avec raison le culte d'</a:t>
            </a:r>
            <a:r>
              <a:rPr lang="fr-FR" b="1" i="0" dirty="0">
                <a:solidFill>
                  <a:srgbClr val="FFC000"/>
                </a:solidFill>
                <a:effectLst/>
                <a:latin typeface="Georgia" panose="02040502050405020303" pitchFamily="18" charset="0"/>
              </a:rPr>
              <a:t>hyperdulie </a:t>
            </a:r>
            <a:r>
              <a:rPr lang="fr-FR" i="0" dirty="0">
                <a:effectLst/>
                <a:latin typeface="Georgia" panose="02040502050405020303" pitchFamily="18" charset="0"/>
              </a:rPr>
              <a:t>(du grec </a:t>
            </a:r>
            <a:r>
              <a:rPr lang="fr-FR" i="0" dirty="0">
                <a:effectLst/>
                <a:latin typeface="Google Sans"/>
              </a:rPr>
              <a:t>hyper-</a:t>
            </a:r>
            <a:r>
              <a:rPr lang="fr-FR" i="0" dirty="0" err="1">
                <a:effectLst/>
                <a:latin typeface="Google Sans"/>
              </a:rPr>
              <a:t>douleia</a:t>
            </a:r>
            <a:r>
              <a:rPr lang="fr-FR" i="0" dirty="0">
                <a:effectLst/>
                <a:latin typeface="Google Sans"/>
              </a:rPr>
              <a:t>)</a:t>
            </a:r>
            <a:r>
              <a:rPr lang="fr-FR" b="0" i="0" dirty="0">
                <a:solidFill>
                  <a:srgbClr val="222222"/>
                </a:solidFill>
                <a:effectLst/>
                <a:latin typeface="Georgia" panose="02040502050405020303" pitchFamily="18" charset="0"/>
              </a:rPr>
              <a:t>, étant supérieur à celui qu'on rend aux anges et aux saints.</a:t>
            </a:r>
          </a:p>
          <a:p>
            <a:pPr marL="0" indent="0" algn="just">
              <a:buNone/>
            </a:pPr>
            <a:endParaRPr lang="fr-FR" b="0" i="0" dirty="0">
              <a:solidFill>
                <a:srgbClr val="222222"/>
              </a:solidFill>
              <a:effectLst/>
              <a:latin typeface="Georgia" panose="02040502050405020303" pitchFamily="18" charset="0"/>
            </a:endParaRPr>
          </a:p>
          <a:p>
            <a:pPr marL="3657600" lvl="8" indent="0" algn="just">
              <a:buNone/>
            </a:pPr>
            <a:r>
              <a:rPr lang="fr-FR" sz="3600" b="0" i="0" dirty="0">
                <a:solidFill>
                  <a:srgbClr val="222222"/>
                </a:solidFill>
                <a:effectLst/>
                <a:latin typeface="Georgia" panose="02040502050405020303" pitchFamily="18" charset="0"/>
              </a:rPr>
              <a:t>				</a:t>
            </a:r>
            <a:r>
              <a:rPr lang="fr-FR" sz="2400" b="0" i="0" dirty="0">
                <a:solidFill>
                  <a:srgbClr val="222222"/>
                </a:solidFill>
                <a:effectLst/>
                <a:latin typeface="Georgia" panose="02040502050405020303" pitchFamily="18" charset="0"/>
              </a:rPr>
              <a:t>Adolphe </a:t>
            </a:r>
            <a:r>
              <a:rPr lang="fr-FR" sz="2400" b="0" i="0" dirty="0" err="1">
                <a:solidFill>
                  <a:srgbClr val="222222"/>
                </a:solidFill>
                <a:effectLst/>
                <a:latin typeface="Georgia" panose="02040502050405020303" pitchFamily="18" charset="0"/>
              </a:rPr>
              <a:t>Tanquerey</a:t>
            </a:r>
            <a:r>
              <a:rPr lang="fr-FR" sz="2400" b="0" i="0" dirty="0">
                <a:solidFill>
                  <a:srgbClr val="222222"/>
                </a:solidFill>
                <a:effectLst/>
                <a:latin typeface="Georgia" panose="02040502050405020303" pitchFamily="18" charset="0"/>
              </a:rPr>
              <a:t> </a:t>
            </a:r>
            <a:r>
              <a:rPr lang="fr-FR" sz="1000" b="0" i="0" dirty="0">
                <a:solidFill>
                  <a:srgbClr val="222222"/>
                </a:solidFill>
                <a:effectLst/>
                <a:latin typeface="Georgia" panose="02040502050405020303" pitchFamily="18" charset="0"/>
              </a:rPr>
              <a:t>–	</a:t>
            </a:r>
          </a:p>
          <a:p>
            <a:pPr algn="just"/>
            <a:r>
              <a:rPr lang="fr-FR" sz="2400" b="0" i="0" dirty="0">
                <a:solidFill>
                  <a:srgbClr val="222222"/>
                </a:solidFill>
                <a:effectLst/>
                <a:latin typeface="Georgia" panose="02040502050405020303" pitchFamily="18" charset="0"/>
              </a:rPr>
              <a:t>Précis de Théologie Ascétique et Mystique, 10e édition, Desclée et Cie, 1928, 1ère partie, chap. II, par. 163 à 169, pp. 113-119.</a:t>
            </a:r>
          </a:p>
          <a:p>
            <a:pPr algn="just"/>
            <a:endParaRPr lang="fr-FR" sz="2400" b="0" i="0" dirty="0">
              <a:solidFill>
                <a:srgbClr val="222222"/>
              </a:solidFill>
              <a:effectLst/>
              <a:latin typeface="Georgia" panose="02040502050405020303" pitchFamily="18" charset="0"/>
            </a:endParaRPr>
          </a:p>
          <a:p>
            <a:r>
              <a:rPr lang="fr-FR" b="0" i="0" dirty="0">
                <a:solidFill>
                  <a:srgbClr val="222222"/>
                </a:solidFill>
                <a:effectLst/>
                <a:latin typeface="Georgia" panose="02040502050405020303" pitchFamily="18" charset="0"/>
              </a:rPr>
              <a:t>Le culte de </a:t>
            </a:r>
            <a:r>
              <a:rPr lang="fr-FR" b="1" i="0" dirty="0">
                <a:solidFill>
                  <a:srgbClr val="00B050"/>
                </a:solidFill>
                <a:effectLst/>
                <a:latin typeface="Georgia" panose="02040502050405020303" pitchFamily="18" charset="0"/>
              </a:rPr>
              <a:t>dulie</a:t>
            </a:r>
            <a:r>
              <a:rPr lang="fr-FR" b="1" i="0" dirty="0">
                <a:solidFill>
                  <a:schemeClr val="accent2">
                    <a:lumMod val="60000"/>
                    <a:lumOff val="40000"/>
                  </a:schemeClr>
                </a:solidFill>
                <a:effectLst/>
                <a:latin typeface="Georgia" panose="02040502050405020303" pitchFamily="18" charset="0"/>
              </a:rPr>
              <a:t> </a:t>
            </a:r>
            <a:r>
              <a:rPr lang="fr-FR" b="0" i="0" dirty="0">
                <a:solidFill>
                  <a:srgbClr val="222222"/>
                </a:solidFill>
                <a:effectLst/>
                <a:latin typeface="Georgia" panose="02040502050405020303" pitchFamily="18" charset="0"/>
              </a:rPr>
              <a:t>est celui que l'on rend, dans l'Église catholique, aux anges et aux saints. Le culte rendu à la Vierge est dit d'</a:t>
            </a:r>
            <a:r>
              <a:rPr lang="fr-FR" b="1" i="0" dirty="0">
                <a:solidFill>
                  <a:srgbClr val="FFC000"/>
                </a:solidFill>
                <a:effectLst/>
                <a:latin typeface="Georgia" panose="02040502050405020303" pitchFamily="18" charset="0"/>
              </a:rPr>
              <a:t>hyperdulie</a:t>
            </a:r>
            <a:r>
              <a:rPr lang="fr-FR" b="1" i="0" dirty="0">
                <a:solidFill>
                  <a:srgbClr val="FF0000"/>
                </a:solidFill>
                <a:effectLst/>
                <a:latin typeface="Georgia" panose="02040502050405020303" pitchFamily="18" charset="0"/>
              </a:rPr>
              <a:t> </a:t>
            </a:r>
            <a:r>
              <a:rPr lang="fr-FR" i="0" dirty="0">
                <a:effectLst/>
                <a:latin typeface="Georgia" panose="02040502050405020303" pitchFamily="18" charset="0"/>
              </a:rPr>
              <a:t>et celui rendu à la sainte trinité et Dieu seul est dit culte de </a:t>
            </a:r>
            <a:r>
              <a:rPr lang="fr-FR" b="1" i="0" dirty="0">
                <a:solidFill>
                  <a:srgbClr val="FF0000"/>
                </a:solidFill>
                <a:effectLst/>
                <a:latin typeface="Georgia" panose="02040502050405020303" pitchFamily="18" charset="0"/>
              </a:rPr>
              <a:t>Latrie.</a:t>
            </a:r>
            <a:endParaRPr lang="fr-FR" dirty="0"/>
          </a:p>
        </p:txBody>
      </p:sp>
    </p:spTree>
    <p:extLst>
      <p:ext uri="{BB962C8B-B14F-4D97-AF65-F5344CB8AC3E}">
        <p14:creationId xmlns:p14="http://schemas.microsoft.com/office/powerpoint/2010/main" val="2396571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3F132-5636-D63E-BC2B-0B469606EEA4}"/>
              </a:ext>
            </a:extLst>
          </p:cNvPr>
          <p:cNvSpPr>
            <a:spLocks noGrp="1"/>
          </p:cNvSpPr>
          <p:nvPr>
            <p:ph type="title"/>
          </p:nvPr>
        </p:nvSpPr>
        <p:spPr>
          <a:xfrm>
            <a:off x="1231851" y="332656"/>
            <a:ext cx="8315370" cy="328860"/>
          </a:xfrm>
        </p:spPr>
        <p:txBody>
          <a:bodyPr>
            <a:normAutofit fontScale="90000"/>
          </a:bodyPr>
          <a:lstStyle/>
          <a:p>
            <a:br>
              <a:rPr lang="fr-FR" b="1" i="0" dirty="0">
                <a:solidFill>
                  <a:srgbClr val="1A4F8B"/>
                </a:solidFill>
                <a:effectLst/>
                <a:latin typeface="Georgia" panose="02040502050405020303" pitchFamily="18" charset="0"/>
              </a:rPr>
            </a:br>
            <a:r>
              <a:rPr lang="fr-FR" b="1" i="0" dirty="0">
                <a:solidFill>
                  <a:srgbClr val="1A4F8B"/>
                </a:solidFill>
                <a:effectLst/>
                <a:latin typeface="Georgia" panose="02040502050405020303" pitchFamily="18" charset="0"/>
              </a:rPr>
              <a:t>12) Apparitions</a:t>
            </a:r>
            <a:br>
              <a:rPr lang="fr-FR" b="1" i="0" dirty="0">
                <a:solidFill>
                  <a:srgbClr val="1A4F8B"/>
                </a:solidFill>
                <a:effectLst/>
                <a:latin typeface="Georgia" panose="02040502050405020303" pitchFamily="18" charset="0"/>
              </a:rPr>
            </a:br>
            <a:endParaRPr lang="fr-FR" dirty="0"/>
          </a:p>
        </p:txBody>
      </p:sp>
      <p:sp>
        <p:nvSpPr>
          <p:cNvPr id="3" name="Espace réservé du contenu 2">
            <a:extLst>
              <a:ext uri="{FF2B5EF4-FFF2-40B4-BE49-F238E27FC236}">
                <a16:creationId xmlns:a16="http://schemas.microsoft.com/office/drawing/2014/main" id="{FBC7BC4C-0613-F7B6-A86D-4B599AF2E7D1}"/>
              </a:ext>
            </a:extLst>
          </p:cNvPr>
          <p:cNvSpPr>
            <a:spLocks noGrp="1"/>
          </p:cNvSpPr>
          <p:nvPr>
            <p:ph idx="1"/>
          </p:nvPr>
        </p:nvSpPr>
        <p:spPr>
          <a:xfrm>
            <a:off x="2135560" y="880307"/>
            <a:ext cx="9865096" cy="5832648"/>
          </a:xfrm>
        </p:spPr>
        <p:txBody>
          <a:bodyPr>
            <a:normAutofit/>
          </a:bodyPr>
          <a:lstStyle/>
          <a:p>
            <a:r>
              <a:rPr lang="fr-FR" b="1" i="0" dirty="0">
                <a:solidFill>
                  <a:srgbClr val="00B0F0"/>
                </a:solidFill>
                <a:effectLst/>
                <a:latin typeface="Georgia" panose="02040502050405020303" pitchFamily="18" charset="0"/>
              </a:rPr>
              <a:t>Les apparitions (MARIOPHANIES):</a:t>
            </a:r>
          </a:p>
          <a:p>
            <a:pPr marL="0" indent="0">
              <a:lnSpc>
                <a:spcPct val="100000"/>
              </a:lnSpc>
              <a:spcBef>
                <a:spcPts val="600"/>
              </a:spcBef>
              <a:buNone/>
            </a:pPr>
            <a:r>
              <a:rPr lang="fr-FR" sz="2400" b="0" i="0" dirty="0">
                <a:solidFill>
                  <a:srgbClr val="222222"/>
                </a:solidFill>
                <a:effectLst/>
                <a:latin typeface="Georgia" panose="02040502050405020303" pitchFamily="18" charset="0"/>
              </a:rPr>
              <a:t>Le terme aurait été forgé par Jean Guitton (*) à partir d’Épiphanie. MAIS, pour une apparition mariale, on va quand même parler de « THEOPHANIE ». Car c’est Dieu qui se manifeste à travers Marie comme il s’est manifesté à Moïse à travers le buisson ardent (ex. 3) </a:t>
            </a:r>
          </a:p>
          <a:p>
            <a:pPr marL="0" indent="0">
              <a:lnSpc>
                <a:spcPct val="100000"/>
              </a:lnSpc>
              <a:spcBef>
                <a:spcPts val="600"/>
              </a:spcBef>
              <a:buNone/>
            </a:pPr>
            <a:r>
              <a:rPr lang="fr-FR" sz="2400" b="0" i="0" dirty="0">
                <a:solidFill>
                  <a:srgbClr val="222222"/>
                </a:solidFill>
                <a:effectLst/>
                <a:latin typeface="Georgia" panose="02040502050405020303" pitchFamily="18" charset="0"/>
              </a:rPr>
              <a:t>Dans le monde entier, on sait que la Vierge Marie est apparue à Lourdes. Mais vous croyez qu’elle est apparue seulement en France ? Où y a-t-il eu des apparitions de la Vierge Marie ? </a:t>
            </a:r>
          </a:p>
          <a:p>
            <a:pPr marL="0" indent="0">
              <a:lnSpc>
                <a:spcPct val="100000"/>
              </a:lnSpc>
              <a:spcBef>
                <a:spcPts val="600"/>
              </a:spcBef>
              <a:buNone/>
            </a:pPr>
            <a:r>
              <a:rPr lang="fr-FR" sz="2400" b="0" i="0" dirty="0">
                <a:solidFill>
                  <a:srgbClr val="222222"/>
                </a:solidFill>
                <a:effectLst/>
                <a:latin typeface="Georgia" panose="02040502050405020303" pitchFamily="18" charset="0"/>
              </a:rPr>
              <a:t>Mais d’abord, c’est quoi une apparition mariale ? En effet, de quoi parle-t-on ? Une apparition mariale, est une révélation privée. Elle est faite à un témoin en particulier. Mais elle a des conséquences pour tous.</a:t>
            </a:r>
          </a:p>
          <a:p>
            <a:endParaRPr lang="fr-FR" sz="1800" dirty="0">
              <a:solidFill>
                <a:srgbClr val="202122"/>
              </a:solidFill>
              <a:effectLst/>
              <a:latin typeface="Calibri" panose="020F0502020204030204" pitchFamily="34" charset="0"/>
              <a:ea typeface="Calibri" panose="020F0502020204030204" pitchFamily="34" charset="0"/>
            </a:endParaRPr>
          </a:p>
          <a:p>
            <a:pPr marL="0" indent="0">
              <a:buNone/>
            </a:pPr>
            <a:r>
              <a:rPr lang="fr-FR" sz="1800" dirty="0">
                <a:solidFill>
                  <a:srgbClr val="202122"/>
                </a:solidFill>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Jean Guitton, né le 18 août 1901 à</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Saint-Étienne</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Loire</a:t>
            </a:r>
            <a:r>
              <a:rPr lang="fr-FR" sz="1800" strike="noStrike" dirty="0">
                <a:effectLst/>
                <a:latin typeface="Calibri" panose="020F0502020204030204" pitchFamily="34" charset="0"/>
                <a:ea typeface="Calibri" panose="020F0502020204030204" pitchFamily="34" charset="0"/>
              </a:rPr>
              <a:t>)</a:t>
            </a:r>
            <a:r>
              <a:rPr lang="fr-FR" sz="1800" dirty="0">
                <a:effectLst/>
                <a:latin typeface="Calibri" panose="020F0502020204030204" pitchFamily="34" charset="0"/>
                <a:ea typeface="Calibri" panose="020F0502020204030204" pitchFamily="34" charset="0"/>
              </a:rPr>
              <a:t> et mort le 21 mars 1999 à</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Paris 5</a:t>
            </a:r>
            <a:r>
              <a:rPr lang="fr-FR" sz="1800" strike="noStrike" baseline="30000" dirty="0">
                <a:effectLst/>
                <a:latin typeface="Calibri" panose="020F0502020204030204" pitchFamily="34" charset="0"/>
                <a:ea typeface="Calibri" panose="020F0502020204030204" pitchFamily="34" charset="0"/>
              </a:rPr>
              <a:t>e</a:t>
            </a:r>
            <a:r>
              <a:rPr lang="fr-FR" sz="1800" strike="noStrike" dirty="0">
                <a:effectLst/>
                <a:latin typeface="Calibri" panose="020F0502020204030204" pitchFamily="34" charset="0"/>
                <a:ea typeface="Calibri" panose="020F0502020204030204" pitchFamily="34" charset="0"/>
              </a:rPr>
              <a:t>,</a:t>
            </a:r>
            <a:r>
              <a:rPr lang="fr-FR" sz="1800" dirty="0">
                <a:effectLst/>
                <a:latin typeface="Calibri" panose="020F0502020204030204" pitchFamily="34" charset="0"/>
                <a:ea typeface="Calibri" panose="020F0502020204030204" pitchFamily="34" charset="0"/>
              </a:rPr>
              <a:t> 	est un</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philosophe</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et</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écrivain</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catholique</a:t>
            </a:r>
            <a:r>
              <a:rPr lang="fr-FR" sz="1800" strike="noStrike"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français</a:t>
            </a:r>
            <a:r>
              <a:rPr lang="fr-FR" sz="1800" strike="noStrike" dirty="0">
                <a:effectLst/>
                <a:latin typeface="Calibri" panose="020F0502020204030204" pitchFamily="34" charset="0"/>
                <a:ea typeface="Calibri" panose="020F0502020204030204" pitchFamily="34" charset="0"/>
              </a:rPr>
              <a:t>,</a:t>
            </a:r>
            <a:r>
              <a:rPr lang="fr-FR" sz="1800" dirty="0">
                <a:effectLst/>
                <a:latin typeface="Calibri" panose="020F0502020204030204" pitchFamily="34" charset="0"/>
                <a:ea typeface="Calibri" panose="020F0502020204030204" pitchFamily="34" charset="0"/>
              </a:rPr>
              <a:t> membre de l'Académie française</a:t>
            </a:r>
            <a:r>
              <a:rPr lang="fr-FR" sz="1800" strike="noStrike" dirty="0">
                <a:effectLst/>
                <a:latin typeface="Calibri" panose="020F0502020204030204" pitchFamily="34" charset="0"/>
                <a:ea typeface="Calibri" panose="020F0502020204030204" pitchFamily="34" charset="0"/>
              </a:rPr>
              <a:t>.</a:t>
            </a:r>
            <a:r>
              <a:rPr lang="fr-FR" sz="1800" dirty="0">
                <a:effectLst/>
                <a:latin typeface="Calibri" panose="020F0502020204030204" pitchFamily="34" charset="0"/>
                <a:ea typeface="Calibri" panose="020F0502020204030204" pitchFamily="34" charset="0"/>
              </a:rPr>
              <a:t> </a:t>
            </a:r>
            <a:endParaRPr lang="fr-FR" dirty="0"/>
          </a:p>
        </p:txBody>
      </p:sp>
      <p:pic>
        <p:nvPicPr>
          <p:cNvPr id="2056" name="Picture 8" descr="les apparitions ">
            <a:extLst>
              <a:ext uri="{FF2B5EF4-FFF2-40B4-BE49-F238E27FC236}">
                <a16:creationId xmlns:a16="http://schemas.microsoft.com/office/drawing/2014/main" id="{FFC31D75-0364-40C7-A960-C79AA2500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908720"/>
            <a:ext cx="15049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8641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s apparitions ">
            <a:extLst>
              <a:ext uri="{FF2B5EF4-FFF2-40B4-BE49-F238E27FC236}">
                <a16:creationId xmlns:a16="http://schemas.microsoft.com/office/drawing/2014/main" id="{52E08F89-339D-4691-6700-852E442AF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260648"/>
            <a:ext cx="1397802"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3EE0F122-2CEF-3EA3-A4EE-E002DCEAA0D6}"/>
              </a:ext>
            </a:extLst>
          </p:cNvPr>
          <p:cNvSpPr>
            <a:spLocks noGrp="1"/>
          </p:cNvSpPr>
          <p:nvPr>
            <p:ph idx="1"/>
          </p:nvPr>
        </p:nvSpPr>
        <p:spPr>
          <a:xfrm>
            <a:off x="839416" y="917408"/>
            <a:ext cx="11089232" cy="5653211"/>
          </a:xfrm>
        </p:spPr>
        <p:txBody>
          <a:bodyPr>
            <a:normAutofit fontScale="92500" lnSpcReduction="10000"/>
          </a:bodyPr>
          <a:lstStyle/>
          <a:p>
            <a:pPr algn="just"/>
            <a:endParaRPr lang="fr-FR" b="0" i="0" dirty="0">
              <a:solidFill>
                <a:srgbClr val="222222"/>
              </a:solidFill>
              <a:effectLst/>
              <a:latin typeface="Georgia" panose="02040502050405020303" pitchFamily="18" charset="0"/>
            </a:endParaRPr>
          </a:p>
          <a:p>
            <a:pPr algn="just"/>
            <a:r>
              <a:rPr lang="fr-FR" b="0" i="0" dirty="0">
                <a:solidFill>
                  <a:srgbClr val="222222"/>
                </a:solidFill>
                <a:effectLst/>
                <a:latin typeface="Georgia" panose="02040502050405020303" pitchFamily="18" charset="0"/>
              </a:rPr>
              <a:t>C'est en Orient, au IVe siècle, à Constantinople, que Grégoire de </a:t>
            </a:r>
            <a:r>
              <a:rPr lang="fr-FR" b="0" i="0" dirty="0" err="1">
                <a:solidFill>
                  <a:srgbClr val="222222"/>
                </a:solidFill>
                <a:effectLst/>
                <a:latin typeface="Georgia" panose="02040502050405020303" pitchFamily="18" charset="0"/>
              </a:rPr>
              <a:t>Nysse</a:t>
            </a:r>
            <a:r>
              <a:rPr lang="fr-FR" b="0" i="0" dirty="0">
                <a:solidFill>
                  <a:srgbClr val="222222"/>
                </a:solidFill>
                <a:effectLst/>
                <a:latin typeface="Georgia" panose="02040502050405020303" pitchFamily="18" charset="0"/>
              </a:rPr>
              <a:t> décrit pour la première fois une apparition de la Vierge dans son livre sur Grégoire le Thaumaturge. Jusque dans les années 1000, en Europe, l’Eglise ne reconnaissait pratiquement pas les apparitions. Petit à petit elles se développent en Europe et l’Eglise organise leurs reconnaissances.</a:t>
            </a:r>
          </a:p>
          <a:p>
            <a:pPr algn="just"/>
            <a:r>
              <a:rPr lang="fr-FR" b="1" i="0" dirty="0">
                <a:solidFill>
                  <a:srgbClr val="00B0F0"/>
                </a:solidFill>
                <a:effectLst/>
                <a:latin typeface="Georgia" panose="02040502050405020303" pitchFamily="18" charset="0"/>
              </a:rPr>
              <a:t>Et alors, aujourd’hui, comment les apparitions sont-elles reconnues par l’Eglise ?</a:t>
            </a:r>
          </a:p>
          <a:p>
            <a:pPr algn="just"/>
            <a:r>
              <a:rPr lang="fr-FR" b="0" i="0" dirty="0">
                <a:solidFill>
                  <a:srgbClr val="222222"/>
                </a:solidFill>
                <a:effectLst/>
                <a:latin typeface="Georgia" panose="02040502050405020303" pitchFamily="18" charset="0"/>
              </a:rPr>
              <a:t>La Congrégation pour la doctrine de la Foi a publié un document à ce sujet en 1978. L’autorité de l’Eglise doit faire 3 choses : </a:t>
            </a:r>
          </a:p>
          <a:p>
            <a:pPr algn="just"/>
            <a:r>
              <a:rPr lang="fr-FR" b="0" i="0" dirty="0">
                <a:solidFill>
                  <a:srgbClr val="222222"/>
                </a:solidFill>
                <a:effectLst/>
                <a:latin typeface="Georgia" panose="02040502050405020303" pitchFamily="18" charset="0"/>
              </a:rPr>
              <a:t>1 / Juger s’il y a vraiment eu une apparition - (jugement définitif : pas avant la fin des apparitions.) </a:t>
            </a:r>
          </a:p>
          <a:p>
            <a:pPr algn="just"/>
            <a:r>
              <a:rPr lang="fr-FR" b="0" i="0" dirty="0">
                <a:solidFill>
                  <a:srgbClr val="222222"/>
                </a:solidFill>
                <a:effectLst/>
                <a:latin typeface="Georgia" panose="02040502050405020303" pitchFamily="18" charset="0"/>
              </a:rPr>
              <a:t>2 / Permettre un culte lié à cette apparition, </a:t>
            </a:r>
          </a:p>
          <a:p>
            <a:pPr algn="just"/>
            <a:r>
              <a:rPr lang="fr-FR" b="0" i="0" dirty="0">
                <a:solidFill>
                  <a:srgbClr val="222222"/>
                </a:solidFill>
                <a:effectLst/>
                <a:latin typeface="Georgia" panose="02040502050405020303" pitchFamily="18" charset="0"/>
              </a:rPr>
              <a:t>3 / Éventuellement, avec prudence, dire si cette apparition est surnaturelle. </a:t>
            </a:r>
          </a:p>
          <a:p>
            <a:pPr marL="0" indent="0">
              <a:buNone/>
            </a:pPr>
            <a:endParaRPr lang="fr-FR" dirty="0"/>
          </a:p>
        </p:txBody>
      </p:sp>
      <p:sp>
        <p:nvSpPr>
          <p:cNvPr id="7" name="ZoneTexte 6">
            <a:extLst>
              <a:ext uri="{FF2B5EF4-FFF2-40B4-BE49-F238E27FC236}">
                <a16:creationId xmlns:a16="http://schemas.microsoft.com/office/drawing/2014/main" id="{5EF80506-7B1B-8791-A9F1-DAEC455B3294}"/>
              </a:ext>
            </a:extLst>
          </p:cNvPr>
          <p:cNvSpPr txBox="1"/>
          <p:nvPr/>
        </p:nvSpPr>
        <p:spPr>
          <a:xfrm>
            <a:off x="2453242" y="279063"/>
            <a:ext cx="9331390" cy="523220"/>
          </a:xfrm>
          <a:prstGeom prst="rect">
            <a:avLst/>
          </a:prstGeom>
          <a:noFill/>
        </p:spPr>
        <p:txBody>
          <a:bodyPr wrap="square" rtlCol="0">
            <a:spAutoFit/>
          </a:bodyPr>
          <a:lstStyle/>
          <a:p>
            <a:r>
              <a:rPr lang="fr-FR" sz="2800" b="1" i="0" dirty="0">
                <a:solidFill>
                  <a:srgbClr val="00B0F0"/>
                </a:solidFill>
                <a:effectLst/>
                <a:latin typeface="Georgia" panose="02040502050405020303" pitchFamily="18" charset="0"/>
              </a:rPr>
              <a:t>Depuis quand parle t’on d’apparitions mariales ?</a:t>
            </a:r>
            <a:endParaRPr lang="fr-FR" sz="2800" dirty="0">
              <a:solidFill>
                <a:srgbClr val="00B0F0"/>
              </a:solidFill>
            </a:endParaRPr>
          </a:p>
        </p:txBody>
      </p:sp>
    </p:spTree>
    <p:extLst>
      <p:ext uri="{BB962C8B-B14F-4D97-AF65-F5344CB8AC3E}">
        <p14:creationId xmlns:p14="http://schemas.microsoft.com/office/powerpoint/2010/main" val="2809426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les apparitions ">
            <a:extLst>
              <a:ext uri="{FF2B5EF4-FFF2-40B4-BE49-F238E27FC236}">
                <a16:creationId xmlns:a16="http://schemas.microsoft.com/office/drawing/2014/main" id="{5AA46A10-A64E-A319-2F8F-87322D34B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3854"/>
            <a:ext cx="1944216" cy="160223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1BC0281D-AECD-83E7-AE3C-5DC4A9597D64}"/>
              </a:ext>
            </a:extLst>
          </p:cNvPr>
          <p:cNvSpPr>
            <a:spLocks noGrp="1"/>
          </p:cNvSpPr>
          <p:nvPr>
            <p:ph idx="1"/>
          </p:nvPr>
        </p:nvSpPr>
        <p:spPr>
          <a:xfrm>
            <a:off x="983432" y="1844824"/>
            <a:ext cx="10515600" cy="576064"/>
          </a:xfrm>
        </p:spPr>
        <p:txBody>
          <a:bodyPr>
            <a:normAutofit/>
          </a:bodyPr>
          <a:lstStyle/>
          <a:p>
            <a:r>
              <a:rPr lang="fr-FR" sz="2800" b="1" dirty="0">
                <a:solidFill>
                  <a:schemeClr val="accent1">
                    <a:lumMod val="60000"/>
                    <a:lumOff val="40000"/>
                  </a:schemeClr>
                </a:solidFill>
                <a:latin typeface="Georgia" panose="02040502050405020303" pitchFamily="18" charset="0"/>
              </a:rPr>
              <a:t>Et alors, elle est apparue où la vierge Marie ?</a:t>
            </a:r>
            <a:endParaRPr lang="fr-FR" sz="2800" dirty="0">
              <a:solidFill>
                <a:schemeClr val="accent1">
                  <a:lumMod val="60000"/>
                  <a:lumOff val="40000"/>
                </a:schemeClr>
              </a:solidFill>
            </a:endParaRPr>
          </a:p>
          <a:p>
            <a:endParaRPr lang="fr-FR" b="0" i="0" dirty="0">
              <a:solidFill>
                <a:srgbClr val="222222"/>
              </a:solidFill>
              <a:effectLst/>
              <a:latin typeface="Georgia" panose="02040502050405020303" pitchFamily="18" charset="0"/>
            </a:endParaRPr>
          </a:p>
          <a:p>
            <a:endParaRPr lang="fr-FR" dirty="0"/>
          </a:p>
        </p:txBody>
      </p:sp>
      <p:sp>
        <p:nvSpPr>
          <p:cNvPr id="2" name="ZoneTexte 1">
            <a:extLst>
              <a:ext uri="{FF2B5EF4-FFF2-40B4-BE49-F238E27FC236}">
                <a16:creationId xmlns:a16="http://schemas.microsoft.com/office/drawing/2014/main" id="{B17FE179-D18C-C5EE-ABDC-F055973A2840}"/>
              </a:ext>
            </a:extLst>
          </p:cNvPr>
          <p:cNvSpPr txBox="1"/>
          <p:nvPr/>
        </p:nvSpPr>
        <p:spPr>
          <a:xfrm>
            <a:off x="2525250" y="332656"/>
            <a:ext cx="9331390" cy="1107996"/>
          </a:xfrm>
          <a:prstGeom prst="rect">
            <a:avLst/>
          </a:prstGeom>
          <a:noFill/>
        </p:spPr>
        <p:txBody>
          <a:bodyPr wrap="square" rtlCol="0">
            <a:spAutoFit/>
          </a:bodyPr>
          <a:lstStyle/>
          <a:p>
            <a:r>
              <a:rPr lang="fr-FR" sz="2200" b="0" i="0" dirty="0">
                <a:solidFill>
                  <a:srgbClr val="222222"/>
                </a:solidFill>
                <a:effectLst/>
                <a:latin typeface="Georgia" panose="02040502050405020303" pitchFamily="18" charset="0"/>
              </a:rPr>
              <a:t>Pour cela, elle enquête sur les faits de l’apparition, sur la santé et la sainteté des personnes, sur le contenu du message, et sur les fruits spirituels de l’apparition</a:t>
            </a:r>
            <a:endParaRPr lang="fr-FR" sz="4000" b="0" i="0" dirty="0">
              <a:solidFill>
                <a:srgbClr val="222222"/>
              </a:solidFill>
              <a:effectLst/>
              <a:latin typeface="Georgia" panose="02040502050405020303" pitchFamily="18" charset="0"/>
            </a:endParaRPr>
          </a:p>
        </p:txBody>
      </p:sp>
      <p:sp>
        <p:nvSpPr>
          <p:cNvPr id="3" name="ZoneTexte 2">
            <a:extLst>
              <a:ext uri="{FF2B5EF4-FFF2-40B4-BE49-F238E27FC236}">
                <a16:creationId xmlns:a16="http://schemas.microsoft.com/office/drawing/2014/main" id="{516EDCB4-650D-234A-86B6-33D393DD7557}"/>
              </a:ext>
            </a:extLst>
          </p:cNvPr>
          <p:cNvSpPr txBox="1"/>
          <p:nvPr/>
        </p:nvSpPr>
        <p:spPr>
          <a:xfrm>
            <a:off x="191344" y="2549621"/>
            <a:ext cx="11665296" cy="3754874"/>
          </a:xfrm>
          <a:prstGeom prst="rect">
            <a:avLst/>
          </a:prstGeom>
          <a:noFill/>
        </p:spPr>
        <p:txBody>
          <a:bodyPr wrap="square" rtlCol="0">
            <a:spAutoFit/>
          </a:bodyPr>
          <a:lstStyle/>
          <a:p>
            <a:r>
              <a:rPr lang="fr-FR" sz="2200" b="0" i="0" dirty="0">
                <a:solidFill>
                  <a:srgbClr val="222222"/>
                </a:solidFill>
                <a:effectLst/>
                <a:latin typeface="Georgia" panose="02040502050405020303" pitchFamily="18" charset="0"/>
              </a:rPr>
              <a:t>Lourdes 1858, La Salette, d’ailleurs avant Lourdes, (en 1846) Pontmain, dans l’Ouest, (en 1871). Et Au </a:t>
            </a:r>
            <a:r>
              <a:rPr lang="fr-FR" sz="2200" b="0" i="0" dirty="0" err="1">
                <a:solidFill>
                  <a:srgbClr val="222222"/>
                </a:solidFill>
                <a:effectLst/>
                <a:latin typeface="Georgia" panose="02040502050405020303" pitchFamily="18" charset="0"/>
              </a:rPr>
              <a:t>Laus</a:t>
            </a:r>
            <a:r>
              <a:rPr lang="fr-FR" sz="2200" b="0" i="0" dirty="0">
                <a:solidFill>
                  <a:srgbClr val="222222"/>
                </a:solidFill>
                <a:effectLst/>
                <a:latin typeface="Georgia" panose="02040502050405020303" pitchFamily="18" charset="0"/>
              </a:rPr>
              <a:t>, dans les Alpes, (en 1664, mais reconnue seulement en 2008) </a:t>
            </a:r>
            <a:r>
              <a:rPr lang="fr-FR" sz="2200" dirty="0">
                <a:solidFill>
                  <a:srgbClr val="222222"/>
                </a:solidFill>
                <a:latin typeface="Georgia" panose="02040502050405020303" pitchFamily="18" charset="0"/>
              </a:rPr>
              <a:t>En Belgique </a:t>
            </a:r>
            <a:r>
              <a:rPr lang="fr-FR" sz="2200" b="0" i="0" dirty="0">
                <a:solidFill>
                  <a:srgbClr val="222222"/>
                </a:solidFill>
                <a:effectLst/>
                <a:latin typeface="Georgia" panose="02040502050405020303" pitchFamily="18" charset="0"/>
              </a:rPr>
              <a:t>Beauraing (en 1932) et à </a:t>
            </a:r>
            <a:r>
              <a:rPr lang="fr-FR" sz="2200" b="0" i="0" dirty="0" err="1">
                <a:solidFill>
                  <a:srgbClr val="222222"/>
                </a:solidFill>
                <a:effectLst/>
                <a:latin typeface="Georgia" panose="02040502050405020303" pitchFamily="18" charset="0"/>
              </a:rPr>
              <a:t>Banneux</a:t>
            </a:r>
            <a:r>
              <a:rPr lang="fr-FR" sz="2200" b="0" i="0" dirty="0">
                <a:solidFill>
                  <a:srgbClr val="222222"/>
                </a:solidFill>
                <a:effectLst/>
                <a:latin typeface="Georgia" panose="02040502050405020303" pitchFamily="18" charset="0"/>
              </a:rPr>
              <a:t> (en 1933).</a:t>
            </a:r>
          </a:p>
          <a:p>
            <a:r>
              <a:rPr lang="fr-FR" sz="2200" dirty="0">
                <a:solidFill>
                  <a:srgbClr val="000000"/>
                </a:solidFill>
                <a:effectLst/>
                <a:latin typeface="Georgia" panose="02040502050405020303" pitchFamily="18" charset="0"/>
                <a:ea typeface="Calibri" panose="020F0502020204030204" pitchFamily="34" charset="0"/>
              </a:rPr>
              <a:t>Fatima (Portugal, 1917), </a:t>
            </a:r>
            <a:r>
              <a:rPr lang="fr-FR" sz="2200" kern="100" dirty="0">
                <a:solidFill>
                  <a:srgbClr val="000000"/>
                </a:solidFill>
                <a:effectLst/>
                <a:latin typeface="Georgia" panose="02040502050405020303" pitchFamily="18" charset="0"/>
                <a:ea typeface="Calibri" panose="020F0502020204030204" pitchFamily="34" charset="0"/>
              </a:rPr>
              <a:t>Knock (Irlande, 1879), </a:t>
            </a:r>
            <a:r>
              <a:rPr lang="fr-FR" sz="2200" dirty="0" err="1">
                <a:solidFill>
                  <a:srgbClr val="000000"/>
                </a:solidFill>
                <a:effectLst/>
                <a:latin typeface="Georgia" panose="02040502050405020303" pitchFamily="18" charset="0"/>
                <a:ea typeface="Calibri" panose="020F0502020204030204" pitchFamily="34" charset="0"/>
              </a:rPr>
              <a:t>Giertzwald</a:t>
            </a:r>
            <a:r>
              <a:rPr lang="fr-FR" sz="2200" dirty="0">
                <a:solidFill>
                  <a:srgbClr val="000000"/>
                </a:solidFill>
                <a:effectLst/>
                <a:latin typeface="Georgia" panose="02040502050405020303" pitchFamily="18" charset="0"/>
                <a:ea typeface="Calibri" panose="020F0502020204030204" pitchFamily="34" charset="0"/>
              </a:rPr>
              <a:t> (Pologne, 1877), </a:t>
            </a:r>
            <a:r>
              <a:rPr lang="fr-FR" sz="2200" dirty="0" err="1">
                <a:solidFill>
                  <a:srgbClr val="000000"/>
                </a:solidFill>
                <a:effectLst/>
                <a:latin typeface="Calibri" panose="020F0502020204030204" pitchFamily="34" charset="0"/>
                <a:ea typeface="Calibri" panose="020F0502020204030204" pitchFamily="34" charset="0"/>
              </a:rPr>
              <a:t>Medjugorjé</a:t>
            </a:r>
            <a:r>
              <a:rPr lang="fr-FR" sz="2200" dirty="0">
                <a:solidFill>
                  <a:srgbClr val="000000"/>
                </a:solidFill>
                <a:effectLst/>
                <a:latin typeface="Calibri" panose="020F0502020204030204" pitchFamily="34" charset="0"/>
                <a:ea typeface="Calibri" panose="020F0502020204030204" pitchFamily="34" charset="0"/>
              </a:rPr>
              <a:t>  (</a:t>
            </a:r>
            <a:r>
              <a:rPr lang="fr-FR" sz="2200" b="0" i="0" dirty="0">
                <a:solidFill>
                  <a:srgbClr val="1F1F1F"/>
                </a:solidFill>
                <a:effectLst/>
                <a:latin typeface="Google Sans"/>
              </a:rPr>
              <a:t>Bosnie-Herzégovine </a:t>
            </a:r>
            <a:r>
              <a:rPr lang="fr-FR" sz="2200" dirty="0">
                <a:solidFill>
                  <a:srgbClr val="000000"/>
                </a:solidFill>
                <a:effectLst/>
                <a:latin typeface="Calibri" panose="020F0502020204030204" pitchFamily="34" charset="0"/>
                <a:ea typeface="Calibri" panose="020F0502020204030204" pitchFamily="34" charset="0"/>
              </a:rPr>
              <a:t>1981) reconnue en 2024 seulement par l’Eglise. </a:t>
            </a:r>
            <a:r>
              <a:rPr lang="fr-FR" sz="2200" dirty="0">
                <a:solidFill>
                  <a:srgbClr val="000000"/>
                </a:solidFill>
                <a:effectLst/>
                <a:latin typeface="Georgia" panose="02040502050405020303" pitchFamily="18" charset="0"/>
                <a:ea typeface="Calibri" panose="020F0502020204030204" pitchFamily="34" charset="0"/>
              </a:rPr>
              <a:t>Amsterdam (Pays-Bas,1945). </a:t>
            </a:r>
            <a:endParaRPr lang="fr-FR" sz="2200" kern="100" dirty="0">
              <a:solidFill>
                <a:srgbClr val="000000"/>
              </a:solidFill>
              <a:effectLst/>
              <a:latin typeface="Georgia" panose="02040502050405020303" pitchFamily="18" charset="0"/>
              <a:ea typeface="Calibri" panose="020F0502020204030204" pitchFamily="34" charset="0"/>
            </a:endParaRPr>
          </a:p>
          <a:p>
            <a:r>
              <a:rPr lang="fr-FR" sz="2200" dirty="0">
                <a:solidFill>
                  <a:srgbClr val="000000"/>
                </a:solidFill>
                <a:effectLst/>
                <a:latin typeface="Georgia" panose="02040502050405020303" pitchFamily="18" charset="0"/>
                <a:ea typeface="Calibri" panose="020F0502020204030204" pitchFamily="34" charset="0"/>
              </a:rPr>
              <a:t>Dans les Amériques: </a:t>
            </a:r>
            <a:r>
              <a:rPr lang="fr-FR" sz="2200" kern="100" dirty="0">
                <a:solidFill>
                  <a:srgbClr val="000000"/>
                </a:solidFill>
                <a:effectLst/>
                <a:latin typeface="Georgia" panose="02040502050405020303" pitchFamily="18" charset="0"/>
                <a:ea typeface="Calibri" panose="020F0502020204030204" pitchFamily="34" charset="0"/>
              </a:rPr>
              <a:t>Guadalupe, (Mexique, 1531), </a:t>
            </a:r>
            <a:r>
              <a:rPr lang="fr-FR" sz="2200" kern="100" dirty="0" err="1">
                <a:solidFill>
                  <a:srgbClr val="000000"/>
                </a:solidFill>
                <a:effectLst/>
                <a:latin typeface="Georgia" panose="02040502050405020303" pitchFamily="18" charset="0"/>
                <a:ea typeface="Calibri" panose="020F0502020204030204" pitchFamily="34" charset="0"/>
              </a:rPr>
              <a:t>Betania</a:t>
            </a:r>
            <a:r>
              <a:rPr lang="fr-FR" sz="2200" kern="100" dirty="0">
                <a:solidFill>
                  <a:srgbClr val="000000"/>
                </a:solidFill>
                <a:effectLst/>
                <a:latin typeface="Georgia" panose="02040502050405020303" pitchFamily="18" charset="0"/>
                <a:ea typeface="Calibri" panose="020F0502020204030204" pitchFamily="34" charset="0"/>
              </a:rPr>
              <a:t> (Venezuela, 1976-1988), </a:t>
            </a:r>
            <a:r>
              <a:rPr lang="fr-FR" sz="2200" dirty="0">
                <a:solidFill>
                  <a:srgbClr val="000000"/>
                </a:solidFill>
                <a:effectLst/>
                <a:latin typeface="Georgia" panose="02040502050405020303" pitchFamily="18" charset="0"/>
                <a:ea typeface="Calibri" panose="020F0502020204030204" pitchFamily="34" charset="0"/>
              </a:rPr>
              <a:t>San </a:t>
            </a:r>
            <a:r>
              <a:rPr lang="fr-FR" sz="2200" dirty="0" err="1">
                <a:solidFill>
                  <a:srgbClr val="000000"/>
                </a:solidFill>
                <a:effectLst/>
                <a:latin typeface="Georgia" panose="02040502050405020303" pitchFamily="18" charset="0"/>
                <a:ea typeface="Calibri" panose="020F0502020204030204" pitchFamily="34" charset="0"/>
              </a:rPr>
              <a:t>Nicolàs</a:t>
            </a:r>
            <a:r>
              <a:rPr lang="fr-FR" sz="2200" dirty="0">
                <a:solidFill>
                  <a:srgbClr val="000000"/>
                </a:solidFill>
                <a:effectLst/>
                <a:latin typeface="Georgia" panose="02040502050405020303" pitchFamily="18" charset="0"/>
                <a:ea typeface="Calibri" panose="020F0502020204030204" pitchFamily="34" charset="0"/>
              </a:rPr>
              <a:t> (Argentine, 1983), Même </a:t>
            </a:r>
            <a:r>
              <a:rPr lang="fr-FR" sz="2200" kern="100" dirty="0">
                <a:solidFill>
                  <a:srgbClr val="000000"/>
                </a:solidFill>
                <a:effectLst/>
                <a:latin typeface="Georgia" panose="02040502050405020303" pitchFamily="18" charset="0"/>
                <a:ea typeface="Calibri" panose="020F0502020204030204" pitchFamily="34" charset="0"/>
              </a:rPr>
              <a:t>c</a:t>
            </a:r>
            <a:r>
              <a:rPr lang="fr-FR" sz="2200" kern="100" dirty="0">
                <a:solidFill>
                  <a:srgbClr val="000000"/>
                </a:solidFill>
                <a:latin typeface="Georgia" panose="02040502050405020303" pitchFamily="18" charset="0"/>
                <a:ea typeface="Calibri" panose="020F0502020204030204" pitchFamily="34" charset="0"/>
              </a:rPr>
              <a:t>hez l’oncle Sam</a:t>
            </a:r>
            <a:r>
              <a:rPr lang="fr-FR" sz="2200" kern="100" dirty="0">
                <a:solidFill>
                  <a:srgbClr val="000000"/>
                </a:solidFill>
                <a:effectLst/>
                <a:latin typeface="Georgia" panose="02040502050405020303" pitchFamily="18" charset="0"/>
                <a:ea typeface="Calibri" panose="020F0502020204030204" pitchFamily="34" charset="0"/>
              </a:rPr>
              <a:t>, à Champion (Wisconsin, États-Unis, 1859).</a:t>
            </a:r>
            <a:r>
              <a:rPr lang="fr-FR" sz="2200" dirty="0">
                <a:solidFill>
                  <a:srgbClr val="000000"/>
                </a:solidFill>
                <a:effectLst/>
                <a:latin typeface="Georgia" panose="02040502050405020303" pitchFamily="18" charset="0"/>
                <a:ea typeface="Calibri" panose="020F0502020204030204" pitchFamily="34" charset="0"/>
              </a:rPr>
              <a:t> Asie, à </a:t>
            </a:r>
            <a:r>
              <a:rPr lang="fr-FR" sz="2200" dirty="0" err="1">
                <a:solidFill>
                  <a:srgbClr val="000000"/>
                </a:solidFill>
                <a:effectLst/>
                <a:latin typeface="Georgia" panose="02040502050405020303" pitchFamily="18" charset="0"/>
                <a:ea typeface="Calibri" panose="020F0502020204030204" pitchFamily="34" charset="0"/>
              </a:rPr>
              <a:t>Lipa</a:t>
            </a:r>
            <a:r>
              <a:rPr lang="fr-FR" sz="2200" dirty="0">
                <a:solidFill>
                  <a:srgbClr val="000000"/>
                </a:solidFill>
                <a:effectLst/>
                <a:latin typeface="Georgia" panose="02040502050405020303" pitchFamily="18" charset="0"/>
                <a:ea typeface="Calibri" panose="020F0502020204030204" pitchFamily="34" charset="0"/>
              </a:rPr>
              <a:t> aux Philippines (1948),</a:t>
            </a:r>
            <a:r>
              <a:rPr lang="fr-FR" sz="2200" kern="100" dirty="0">
                <a:solidFill>
                  <a:srgbClr val="000000"/>
                </a:solidFill>
                <a:effectLst/>
                <a:latin typeface="Georgia" panose="02040502050405020303" pitchFamily="18" charset="0"/>
                <a:ea typeface="Calibri" panose="020F0502020204030204" pitchFamily="34" charset="0"/>
              </a:rPr>
              <a:t> Akita au Japon (1973-1981). </a:t>
            </a:r>
            <a:r>
              <a:rPr lang="fr-FR" sz="2200" dirty="0">
                <a:solidFill>
                  <a:srgbClr val="000000"/>
                </a:solidFill>
                <a:effectLst/>
                <a:latin typeface="Georgia" panose="02040502050405020303" pitchFamily="18" charset="0"/>
                <a:ea typeface="Calibri" panose="020F0502020204030204" pitchFamily="34" charset="0"/>
              </a:rPr>
              <a:t>en Afrique, à </a:t>
            </a:r>
            <a:r>
              <a:rPr lang="fr-FR" sz="2200" dirty="0" err="1">
                <a:solidFill>
                  <a:srgbClr val="000000"/>
                </a:solidFill>
                <a:effectLst/>
                <a:latin typeface="Georgia" panose="02040502050405020303" pitchFamily="18" charset="0"/>
                <a:ea typeface="Calibri" panose="020F0502020204030204" pitchFamily="34" charset="0"/>
              </a:rPr>
              <a:t>Kibeho</a:t>
            </a:r>
            <a:r>
              <a:rPr lang="fr-FR" sz="2200" dirty="0">
                <a:solidFill>
                  <a:srgbClr val="000000"/>
                </a:solidFill>
                <a:effectLst/>
                <a:latin typeface="Georgia" panose="02040502050405020303" pitchFamily="18" charset="0"/>
                <a:ea typeface="Calibri" panose="020F0502020204030204" pitchFamily="34" charset="0"/>
              </a:rPr>
              <a:t> au Rwanda (1981). </a:t>
            </a:r>
            <a:r>
              <a:rPr lang="fr-FR" sz="2200" dirty="0">
                <a:solidFill>
                  <a:srgbClr val="000000"/>
                </a:solidFill>
                <a:latin typeface="Georgia" panose="02040502050405020303" pitchFamily="18" charset="0"/>
                <a:ea typeface="Calibri" panose="020F0502020204030204" pitchFamily="34" charset="0"/>
              </a:rPr>
              <a:t>E</a:t>
            </a:r>
            <a:r>
              <a:rPr lang="fr-FR" sz="2200" dirty="0">
                <a:solidFill>
                  <a:srgbClr val="000000"/>
                </a:solidFill>
                <a:effectLst/>
                <a:latin typeface="Georgia" panose="02040502050405020303" pitchFamily="18" charset="0"/>
                <a:ea typeface="Calibri" panose="020F0502020204030204" pitchFamily="34" charset="0"/>
              </a:rPr>
              <a:t>n Egypte, C’était le 2 avril 1968.</a:t>
            </a:r>
            <a:r>
              <a:rPr lang="fr-FR" sz="2200" kern="100" dirty="0">
                <a:solidFill>
                  <a:srgbClr val="000000"/>
                </a:solidFill>
                <a:effectLst/>
                <a:latin typeface="Georgia" panose="02040502050405020303" pitchFamily="18" charset="0"/>
                <a:ea typeface="Calibri" panose="020F0502020204030204" pitchFamily="34" charset="0"/>
              </a:rPr>
              <a:t> Cyrille VI a reconnu cette apparition. </a:t>
            </a:r>
          </a:p>
          <a:p>
            <a:r>
              <a:rPr lang="fr-FR" sz="2200" kern="100" dirty="0">
                <a:solidFill>
                  <a:srgbClr val="000000"/>
                </a:solidFill>
                <a:effectLst/>
                <a:latin typeface="Georgia" panose="02040502050405020303" pitchFamily="18" charset="0"/>
                <a:ea typeface="Calibri" panose="020F0502020204030204" pitchFamily="34" charset="0"/>
              </a:rPr>
              <a:t>Et le pape Paul VI a respecté cette reconnaissance.  </a:t>
            </a:r>
          </a:p>
          <a:p>
            <a:endParaRPr lang="fr-FR" dirty="0"/>
          </a:p>
        </p:txBody>
      </p:sp>
    </p:spTree>
    <p:extLst>
      <p:ext uri="{BB962C8B-B14F-4D97-AF65-F5344CB8AC3E}">
        <p14:creationId xmlns:p14="http://schemas.microsoft.com/office/powerpoint/2010/main" val="3200921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7EBAC6-060C-0E7C-FDBC-CF4568CB1122}"/>
              </a:ext>
            </a:extLst>
          </p:cNvPr>
          <p:cNvSpPr>
            <a:spLocks noGrp="1"/>
          </p:cNvSpPr>
          <p:nvPr>
            <p:ph idx="1"/>
          </p:nvPr>
        </p:nvSpPr>
        <p:spPr>
          <a:xfrm>
            <a:off x="119336" y="980728"/>
            <a:ext cx="11881320" cy="5616624"/>
          </a:xfrm>
        </p:spPr>
        <p:txBody>
          <a:bodyPr>
            <a:normAutofit/>
          </a:bodyPr>
          <a:lstStyle/>
          <a:p>
            <a:r>
              <a:rPr lang="fr-FR" b="0" i="0" dirty="0">
                <a:solidFill>
                  <a:srgbClr val="222222"/>
                </a:solidFill>
                <a:effectLst/>
                <a:latin typeface="Georgia" panose="02040502050405020303" pitchFamily="18" charset="0"/>
              </a:rPr>
              <a:t>Pour le commun des mortels, une </a:t>
            </a:r>
            <a:r>
              <a:rPr lang="fr-FR" b="1" i="0" dirty="0">
                <a:solidFill>
                  <a:schemeClr val="accent2">
                    <a:lumMod val="75000"/>
                  </a:schemeClr>
                </a:solidFill>
                <a:effectLst/>
                <a:latin typeface="Georgia" panose="02040502050405020303" pitchFamily="18" charset="0"/>
              </a:rPr>
              <a:t>apparition est une révélation </a:t>
            </a:r>
            <a:r>
              <a:rPr lang="fr-FR" sz="2600" b="1" i="0" dirty="0">
                <a:solidFill>
                  <a:schemeClr val="accent2">
                    <a:lumMod val="75000"/>
                  </a:schemeClr>
                </a:solidFill>
                <a:effectLst/>
                <a:latin typeface="Georgia" panose="02040502050405020303" pitchFamily="18" charset="0"/>
              </a:rPr>
              <a:t>particulière publique </a:t>
            </a:r>
            <a:r>
              <a:rPr lang="fr-FR" b="0" i="0" dirty="0">
                <a:solidFill>
                  <a:srgbClr val="222222"/>
                </a:solidFill>
                <a:effectLst/>
                <a:latin typeface="Georgia" panose="02040502050405020303" pitchFamily="18" charset="0"/>
              </a:rPr>
              <a:t>dans sa manifestation et ses effets. Il y a une réalité objective qui apparaît. Par contre </a:t>
            </a:r>
            <a:r>
              <a:rPr lang="fr-FR" b="1" i="0" dirty="0">
                <a:solidFill>
                  <a:schemeClr val="accent2">
                    <a:lumMod val="75000"/>
                  </a:schemeClr>
                </a:solidFill>
                <a:effectLst/>
                <a:latin typeface="Georgia" panose="02040502050405020303" pitchFamily="18" charset="0"/>
              </a:rPr>
              <a:t>la vision est une révélation particulière privée</a:t>
            </a:r>
            <a:r>
              <a:rPr lang="fr-FR" b="0" i="0" dirty="0">
                <a:solidFill>
                  <a:srgbClr val="222222"/>
                </a:solidFill>
                <a:effectLst/>
                <a:latin typeface="Georgia" panose="02040502050405020303" pitchFamily="18" charset="0"/>
              </a:rPr>
              <a:t>, qui ne concerne que la personne qui la reçoit. Il s’agit d’une réalité intérieure. D’ailleurs vous avez peut-être remarqué, </a:t>
            </a:r>
            <a:r>
              <a:rPr lang="fr-FR" b="1" i="0" dirty="0">
                <a:solidFill>
                  <a:schemeClr val="accent5">
                    <a:lumMod val="60000"/>
                    <a:lumOff val="40000"/>
                  </a:schemeClr>
                </a:solidFill>
                <a:effectLst/>
                <a:latin typeface="Georgia" panose="02040502050405020303" pitchFamily="18" charset="0"/>
              </a:rPr>
              <a:t>on désigne une apparition par le lieu où elle s’est déroulée (ex. Lourdes)</a:t>
            </a:r>
            <a:r>
              <a:rPr lang="fr-FR" b="0" i="0" dirty="0">
                <a:solidFill>
                  <a:srgbClr val="222222"/>
                </a:solidFill>
                <a:effectLst/>
                <a:latin typeface="Georgia" panose="02040502050405020303" pitchFamily="18" charset="0"/>
              </a:rPr>
              <a:t> et </a:t>
            </a:r>
            <a:r>
              <a:rPr lang="fr-FR" b="1" i="0" dirty="0">
                <a:solidFill>
                  <a:schemeClr val="accent5">
                    <a:lumMod val="60000"/>
                    <a:lumOff val="40000"/>
                  </a:schemeClr>
                </a:solidFill>
                <a:effectLst/>
                <a:latin typeface="Georgia" panose="02040502050405020303" pitchFamily="18" charset="0"/>
              </a:rPr>
              <a:t>on désigne une vision par la personne qui l’a vécue (ex: Maria </a:t>
            </a:r>
            <a:r>
              <a:rPr lang="fr-FR" b="1" i="0" dirty="0" err="1">
                <a:solidFill>
                  <a:schemeClr val="accent5">
                    <a:lumMod val="60000"/>
                    <a:lumOff val="40000"/>
                  </a:schemeClr>
                </a:solidFill>
                <a:effectLst/>
                <a:latin typeface="Georgia" panose="02040502050405020303" pitchFamily="18" charset="0"/>
              </a:rPr>
              <a:t>Valtorta</a:t>
            </a:r>
            <a:r>
              <a:rPr lang="fr-FR" b="1" i="0" dirty="0">
                <a:solidFill>
                  <a:schemeClr val="accent5">
                    <a:lumMod val="60000"/>
                    <a:lumOff val="40000"/>
                  </a:schemeClr>
                </a:solidFill>
                <a:effectLst/>
                <a:latin typeface="Georgia" panose="02040502050405020303" pitchFamily="18" charset="0"/>
              </a:rPr>
              <a:t>)</a:t>
            </a:r>
            <a:r>
              <a:rPr lang="fr-FR" b="0" i="0" dirty="0">
                <a:solidFill>
                  <a:schemeClr val="accent5">
                    <a:lumMod val="60000"/>
                    <a:lumOff val="40000"/>
                  </a:schemeClr>
                </a:solidFill>
                <a:effectLst/>
                <a:latin typeface="Georgia" panose="02040502050405020303" pitchFamily="18" charset="0"/>
              </a:rPr>
              <a:t> </a:t>
            </a:r>
            <a:r>
              <a:rPr lang="fr-FR" b="0" i="0" dirty="0">
                <a:solidFill>
                  <a:srgbClr val="222222"/>
                </a:solidFill>
                <a:effectLst/>
                <a:latin typeface="Georgia" panose="02040502050405020303" pitchFamily="18" charset="0"/>
              </a:rPr>
              <a:t>Il y a eu des apparitions de Marie dans le monde entier, souvent à des moments difficiles pour les peuples. Et partout Marie appelle à la conversion par la pénitence et la prière. Partout, elle nous aide à nous tourner vers le Christ.</a:t>
            </a:r>
          </a:p>
          <a:p>
            <a:r>
              <a:rPr lang="fr-FR" b="1" i="0" dirty="0">
                <a:solidFill>
                  <a:srgbClr val="FF0000"/>
                </a:solidFill>
                <a:effectLst/>
                <a:latin typeface="Georgia" panose="02040502050405020303" pitchFamily="18" charset="0"/>
              </a:rPr>
              <a:t>Attention: l'apparition n’est pas objet de foi : on n’est pas obligé d’y croire. Elle nourrit notre foi au Christ. Elle nous soutient dans notre vie ordinaire de chrétien.</a:t>
            </a:r>
            <a:endParaRPr lang="fr-FR" dirty="0">
              <a:solidFill>
                <a:srgbClr val="FF0000"/>
              </a:solidFill>
            </a:endParaRPr>
          </a:p>
        </p:txBody>
      </p:sp>
      <p:sp>
        <p:nvSpPr>
          <p:cNvPr id="4" name="ZoneTexte 3">
            <a:extLst>
              <a:ext uri="{FF2B5EF4-FFF2-40B4-BE49-F238E27FC236}">
                <a16:creationId xmlns:a16="http://schemas.microsoft.com/office/drawing/2014/main" id="{78623DBE-CE52-C872-35AD-0CC470C189D0}"/>
              </a:ext>
            </a:extLst>
          </p:cNvPr>
          <p:cNvSpPr txBox="1"/>
          <p:nvPr/>
        </p:nvSpPr>
        <p:spPr>
          <a:xfrm>
            <a:off x="1271464" y="260648"/>
            <a:ext cx="9793088" cy="523220"/>
          </a:xfrm>
          <a:prstGeom prst="rect">
            <a:avLst/>
          </a:prstGeom>
          <a:noFill/>
        </p:spPr>
        <p:txBody>
          <a:bodyPr wrap="square" rtlCol="0">
            <a:spAutoFit/>
          </a:bodyPr>
          <a:lstStyle/>
          <a:p>
            <a:r>
              <a:rPr lang="fr-FR" sz="2800" b="1" i="0" dirty="0">
                <a:solidFill>
                  <a:schemeClr val="accent1">
                    <a:lumMod val="60000"/>
                    <a:lumOff val="40000"/>
                  </a:schemeClr>
                </a:solidFill>
                <a:effectLst/>
                <a:latin typeface="Georgia" panose="02040502050405020303" pitchFamily="18" charset="0"/>
              </a:rPr>
              <a:t>Mais comment distinguer entre apparition et vision?</a:t>
            </a:r>
            <a:endParaRPr lang="fr-FR" sz="2800" dirty="0">
              <a:solidFill>
                <a:schemeClr val="accent1">
                  <a:lumMod val="60000"/>
                  <a:lumOff val="40000"/>
                </a:schemeClr>
              </a:solidFill>
            </a:endParaRPr>
          </a:p>
        </p:txBody>
      </p:sp>
    </p:spTree>
    <p:extLst>
      <p:ext uri="{BB962C8B-B14F-4D97-AF65-F5344CB8AC3E}">
        <p14:creationId xmlns:p14="http://schemas.microsoft.com/office/powerpoint/2010/main" val="3020019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E0BA4-86CD-9ED5-DBA8-7B4E8FC9A431}"/>
              </a:ext>
            </a:extLst>
          </p:cNvPr>
          <p:cNvSpPr>
            <a:spLocks noGrp="1"/>
          </p:cNvSpPr>
          <p:nvPr>
            <p:ph type="title"/>
          </p:nvPr>
        </p:nvSpPr>
        <p:spPr>
          <a:xfrm>
            <a:off x="838200" y="365125"/>
            <a:ext cx="10515600" cy="759619"/>
          </a:xfrm>
        </p:spPr>
        <p:txBody>
          <a:bodyPr/>
          <a:lstStyle/>
          <a:p>
            <a:r>
              <a:rPr lang="fr-FR" b="1" i="0" dirty="0">
                <a:solidFill>
                  <a:srgbClr val="1A4F8B"/>
                </a:solidFill>
                <a:effectLst/>
                <a:latin typeface="Georgia" panose="02040502050405020303" pitchFamily="18" charset="0"/>
              </a:rPr>
              <a:t>13) Divergences religieuses</a:t>
            </a:r>
            <a:endParaRPr lang="fr-FR" dirty="0"/>
          </a:p>
        </p:txBody>
      </p:sp>
      <p:pic>
        <p:nvPicPr>
          <p:cNvPr id="7" name="Espace réservé du contenu 6">
            <a:extLst>
              <a:ext uri="{FF2B5EF4-FFF2-40B4-BE49-F238E27FC236}">
                <a16:creationId xmlns:a16="http://schemas.microsoft.com/office/drawing/2014/main" id="{9DF1D876-10A9-95D8-CA9C-6B4828C01444}"/>
              </a:ext>
            </a:extLst>
          </p:cNvPr>
          <p:cNvPicPr>
            <a:picLocks noGrp="1" noChangeAspect="1"/>
          </p:cNvPicPr>
          <p:nvPr>
            <p:ph idx="1"/>
          </p:nvPr>
        </p:nvPicPr>
        <p:blipFill>
          <a:blip r:embed="rId2"/>
          <a:stretch>
            <a:fillRect/>
          </a:stretch>
        </p:blipFill>
        <p:spPr>
          <a:xfrm>
            <a:off x="486112" y="1340768"/>
            <a:ext cx="4680520" cy="3356935"/>
          </a:xfrm>
          <a:prstGeom prst="rect">
            <a:avLst/>
          </a:prstGeom>
        </p:spPr>
      </p:pic>
      <p:sp>
        <p:nvSpPr>
          <p:cNvPr id="4" name="ZoneTexte 3">
            <a:extLst>
              <a:ext uri="{FF2B5EF4-FFF2-40B4-BE49-F238E27FC236}">
                <a16:creationId xmlns:a16="http://schemas.microsoft.com/office/drawing/2014/main" id="{5B693532-2B23-EA3C-CB9F-A35616CA6B89}"/>
              </a:ext>
            </a:extLst>
          </p:cNvPr>
          <p:cNvSpPr txBox="1"/>
          <p:nvPr/>
        </p:nvSpPr>
        <p:spPr>
          <a:xfrm>
            <a:off x="5303912" y="1576824"/>
            <a:ext cx="6192688" cy="3416320"/>
          </a:xfrm>
          <a:prstGeom prst="rect">
            <a:avLst/>
          </a:prstGeom>
          <a:noFill/>
        </p:spPr>
        <p:txBody>
          <a:bodyPr wrap="square" rtlCol="0">
            <a:spAutoFit/>
          </a:bodyPr>
          <a:lstStyle/>
          <a:p>
            <a:pPr marL="285750" indent="-285750">
              <a:buFont typeface="Arial" panose="020B0604020202020204" pitchFamily="34" charset="0"/>
              <a:buChar char="•"/>
            </a:pPr>
            <a:r>
              <a:rPr lang="fr-FR" b="1" i="1" dirty="0">
                <a:solidFill>
                  <a:schemeClr val="accent6">
                    <a:lumMod val="75000"/>
                  </a:schemeClr>
                </a:solidFill>
                <a:effectLst/>
                <a:latin typeface="Georgia" panose="02040502050405020303" pitchFamily="18" charset="0"/>
              </a:rPr>
              <a:t>Entre Chrétiens, </a:t>
            </a:r>
            <a:r>
              <a:rPr lang="fr-FR" b="0" i="1" dirty="0">
                <a:solidFill>
                  <a:srgbClr val="222222"/>
                </a:solidFill>
                <a:effectLst/>
                <a:latin typeface="Georgia" panose="02040502050405020303" pitchFamily="18" charset="0"/>
              </a:rPr>
              <a:t>cette rencontre entre dans le cadre du dialogue œcuménique entre frères. Les Orthodoxes, Protestants et Anglicans ont chacun une tradition riche qui mérite d’être connue. Le Judaïsme permet de mieux connaître le sol religieux et culturel dans lequel la Vierge Marie a évolué.</a:t>
            </a:r>
          </a:p>
          <a:p>
            <a:endParaRPr lang="fr-FR" b="0" i="1" dirty="0">
              <a:solidFill>
                <a:srgbClr val="222222"/>
              </a:solidFill>
              <a:effectLst/>
              <a:latin typeface="Georgia" panose="02040502050405020303" pitchFamily="18" charset="0"/>
            </a:endParaRPr>
          </a:p>
          <a:p>
            <a:pPr marL="285750" indent="-285750">
              <a:buFont typeface="Arial" panose="020B0604020202020204" pitchFamily="34" charset="0"/>
              <a:buChar char="•"/>
            </a:pPr>
            <a:r>
              <a:rPr lang="fr-FR" b="0" i="1" dirty="0">
                <a:solidFill>
                  <a:srgbClr val="222222"/>
                </a:solidFill>
                <a:effectLst/>
                <a:latin typeface="Georgia" panose="02040502050405020303" pitchFamily="18" charset="0"/>
              </a:rPr>
              <a:t>Le dialogue </a:t>
            </a:r>
            <a:r>
              <a:rPr lang="fr-FR" b="1" i="1" dirty="0">
                <a:solidFill>
                  <a:srgbClr val="FF0000"/>
                </a:solidFill>
                <a:effectLst/>
                <a:latin typeface="Georgia" panose="02040502050405020303" pitchFamily="18" charset="0"/>
              </a:rPr>
              <a:t>avec l’Islam </a:t>
            </a:r>
            <a:r>
              <a:rPr lang="fr-FR" b="0" i="1" dirty="0">
                <a:solidFill>
                  <a:srgbClr val="222222"/>
                </a:solidFill>
                <a:effectLst/>
                <a:latin typeface="Georgia" panose="02040502050405020303" pitchFamily="18" charset="0"/>
              </a:rPr>
              <a:t>nous fait connaître une autre approche et la vénération des Musulmans à l’égard de la Vierge Marie.</a:t>
            </a:r>
          </a:p>
          <a:p>
            <a:pPr marL="285750" indent="-285750">
              <a:buFont typeface="Arial" panose="020B0604020202020204" pitchFamily="34" charset="0"/>
              <a:buChar char="•"/>
            </a:pPr>
            <a:endParaRPr lang="fr-FR" i="1" dirty="0">
              <a:solidFill>
                <a:srgbClr val="222222"/>
              </a:solidFill>
              <a:latin typeface="Georgia" panose="02040502050405020303" pitchFamily="18" charset="0"/>
            </a:endParaRPr>
          </a:p>
          <a:p>
            <a:pPr marL="285750" indent="-285750">
              <a:buFont typeface="Arial" panose="020B0604020202020204" pitchFamily="34" charset="0"/>
              <a:buChar char="•"/>
            </a:pPr>
            <a:endParaRPr lang="fr-FR" dirty="0"/>
          </a:p>
        </p:txBody>
      </p:sp>
      <p:sp>
        <p:nvSpPr>
          <p:cNvPr id="8" name="ZoneTexte 7">
            <a:extLst>
              <a:ext uri="{FF2B5EF4-FFF2-40B4-BE49-F238E27FC236}">
                <a16:creationId xmlns:a16="http://schemas.microsoft.com/office/drawing/2014/main" id="{E40EE3B4-AD3C-1D0E-50E4-922A13751FDC}"/>
              </a:ext>
            </a:extLst>
          </p:cNvPr>
          <p:cNvSpPr txBox="1"/>
          <p:nvPr/>
        </p:nvSpPr>
        <p:spPr>
          <a:xfrm>
            <a:off x="479376" y="5085184"/>
            <a:ext cx="11017224" cy="1224136"/>
          </a:xfrm>
          <a:prstGeom prst="rect">
            <a:avLst/>
          </a:prstGeom>
          <a:noFill/>
        </p:spPr>
        <p:txBody>
          <a:bodyPr wrap="square" rtlCol="0">
            <a:spAutoFit/>
          </a:bodyPr>
          <a:lstStyle/>
          <a:p>
            <a:r>
              <a:rPr lang="fr-FR" b="0" i="1" dirty="0">
                <a:solidFill>
                  <a:schemeClr val="accent1">
                    <a:lumMod val="60000"/>
                    <a:lumOff val="40000"/>
                  </a:schemeClr>
                </a:solidFill>
                <a:effectLst/>
                <a:latin typeface="Georgia" panose="02040502050405020303" pitchFamily="18" charset="0"/>
              </a:rPr>
              <a:t>Plus largement encore</a:t>
            </a:r>
            <a:r>
              <a:rPr lang="fr-FR" b="0" i="1" dirty="0">
                <a:solidFill>
                  <a:srgbClr val="222222"/>
                </a:solidFill>
                <a:effectLst/>
                <a:latin typeface="Georgia" panose="02040502050405020303" pitchFamily="18" charset="0"/>
              </a:rPr>
              <a:t>, on constate que les adeptes des sagesses orientales, ainsi que les non-croyants, peuvent être touchés par la </a:t>
            </a:r>
            <a:r>
              <a:rPr lang="fr-FR" b="0" i="1" dirty="0">
                <a:solidFill>
                  <a:schemeClr val="accent1">
                    <a:lumMod val="60000"/>
                    <a:lumOff val="40000"/>
                  </a:schemeClr>
                </a:solidFill>
                <a:effectLst/>
                <a:latin typeface="Georgia" panose="02040502050405020303" pitchFamily="18" charset="0"/>
              </a:rPr>
              <a:t>figure maternelle de la Vierge Marie</a:t>
            </a:r>
            <a:r>
              <a:rPr lang="fr-FR" b="0" i="1" dirty="0">
                <a:solidFill>
                  <a:srgbClr val="222222"/>
                </a:solidFill>
                <a:effectLst/>
                <a:latin typeface="Georgia" panose="02040502050405020303" pitchFamily="18" charset="0"/>
              </a:rPr>
              <a:t>. Le pape Jean-Paul II affirmait d’ailleurs qu’à travers cette vénération pour la Vierge Marie s’exerce la force de la ‘maternité universelle’ de Marie, sous l’action de l’Esprit Saint.</a:t>
            </a:r>
            <a:endParaRPr lang="fr-FR" dirty="0"/>
          </a:p>
        </p:txBody>
      </p:sp>
    </p:spTree>
    <p:extLst>
      <p:ext uri="{BB962C8B-B14F-4D97-AF65-F5344CB8AC3E}">
        <p14:creationId xmlns:p14="http://schemas.microsoft.com/office/powerpoint/2010/main" val="306756797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A3BC9B-A203-6AC2-3270-627ABF802C50}"/>
              </a:ext>
            </a:extLst>
          </p:cNvPr>
          <p:cNvSpPr>
            <a:spLocks noGrp="1"/>
          </p:cNvSpPr>
          <p:nvPr>
            <p:ph idx="1"/>
          </p:nvPr>
        </p:nvSpPr>
        <p:spPr>
          <a:xfrm>
            <a:off x="870776" y="1484784"/>
            <a:ext cx="10515600" cy="5523316"/>
          </a:xfrm>
        </p:spPr>
        <p:txBody>
          <a:bodyPr>
            <a:normAutofit/>
          </a:bodyPr>
          <a:lstStyle/>
          <a:p>
            <a:pPr marL="0" indent="0">
              <a:buNone/>
            </a:pPr>
            <a:r>
              <a:rPr lang="fr-FR" b="0" i="1" dirty="0">
                <a:solidFill>
                  <a:schemeClr val="accent4">
                    <a:lumMod val="75000"/>
                  </a:schemeClr>
                </a:solidFill>
                <a:effectLst/>
                <a:latin typeface="Georgia" panose="02040502050405020303" pitchFamily="18" charset="0"/>
              </a:rPr>
              <a:t>Si la dévotion à la Vierge Marie appartient à la religion chrétienne, il ne faut pas oublier que la Vierge Marie est une jeune fille palestinienne, </a:t>
            </a:r>
            <a:r>
              <a:rPr lang="fr-FR" b="0" i="1" dirty="0">
                <a:solidFill>
                  <a:srgbClr val="222222"/>
                </a:solidFill>
                <a:effectLst/>
                <a:latin typeface="Georgia" panose="02040502050405020303" pitchFamily="18" charset="0"/>
              </a:rPr>
              <a:t>avec lequel nous avons un rapport de filiation. Marie est Fille de Sion, elle est pleinement insérée au sein des enfants d’Israël, elle transmet à Jésus sa judaïté, et lui donne son corps. </a:t>
            </a:r>
          </a:p>
          <a:p>
            <a:pPr marL="0" indent="0">
              <a:buNone/>
            </a:pPr>
            <a:r>
              <a:rPr lang="fr-FR" b="0" i="1" dirty="0">
                <a:solidFill>
                  <a:srgbClr val="FF0000"/>
                </a:solidFill>
                <a:effectLst/>
                <a:latin typeface="Georgia" panose="02040502050405020303" pitchFamily="18" charset="0"/>
              </a:rPr>
              <a:t>Le point de divergence entre Juifs et Chrétiens sur la Vierge Marie concerne bien sûr la maternité divine de la Vierge Marie puisque les Juifs ne considèrent pas Jésus comme Dieu.</a:t>
            </a:r>
          </a:p>
          <a:p>
            <a:pPr marL="0" indent="0">
              <a:buNone/>
            </a:pPr>
            <a:r>
              <a:rPr lang="fr-FR" b="0" i="1" dirty="0">
                <a:solidFill>
                  <a:srgbClr val="222222"/>
                </a:solidFill>
                <a:effectLst/>
                <a:latin typeface="Georgia" panose="02040502050405020303" pitchFamily="18" charset="0"/>
              </a:rPr>
              <a:t> Le regard chrétien sur Marie en tant que femme et mère juive permet également d’ouvrir un aspect du dialogue judéo-chrétien.</a:t>
            </a:r>
            <a:endParaRPr lang="fr-FR" b="0" i="0" dirty="0">
              <a:solidFill>
                <a:srgbClr val="222222"/>
              </a:solidFill>
              <a:effectLst/>
              <a:latin typeface="Georgia" panose="02040502050405020303" pitchFamily="18" charset="0"/>
            </a:endParaRPr>
          </a:p>
          <a:p>
            <a:endParaRPr lang="fr-FR" dirty="0"/>
          </a:p>
        </p:txBody>
      </p:sp>
      <p:sp>
        <p:nvSpPr>
          <p:cNvPr id="4" name="Titre 1">
            <a:extLst>
              <a:ext uri="{FF2B5EF4-FFF2-40B4-BE49-F238E27FC236}">
                <a16:creationId xmlns:a16="http://schemas.microsoft.com/office/drawing/2014/main" id="{DD2CD233-BAD5-FBF8-DFEA-833DF8E2B119}"/>
              </a:ext>
            </a:extLst>
          </p:cNvPr>
          <p:cNvSpPr>
            <a:spLocks noGrp="1"/>
          </p:cNvSpPr>
          <p:nvPr>
            <p:ph type="title"/>
          </p:nvPr>
        </p:nvSpPr>
        <p:spPr>
          <a:xfrm>
            <a:off x="838200" y="365125"/>
            <a:ext cx="10515600" cy="687611"/>
          </a:xfrm>
        </p:spPr>
        <p:txBody>
          <a:bodyPr>
            <a:normAutofit fontScale="90000"/>
          </a:bodyPr>
          <a:lstStyle/>
          <a:p>
            <a:br>
              <a:rPr lang="fr-FR" b="1" i="0" dirty="0">
                <a:solidFill>
                  <a:schemeClr val="accent4">
                    <a:lumMod val="60000"/>
                    <a:lumOff val="40000"/>
                  </a:schemeClr>
                </a:solidFill>
                <a:effectLst/>
                <a:latin typeface="Georgia" panose="02040502050405020303" pitchFamily="18" charset="0"/>
              </a:rPr>
            </a:br>
            <a:r>
              <a:rPr lang="fr-FR" sz="3100" b="1" i="0" dirty="0">
                <a:solidFill>
                  <a:schemeClr val="accent4">
                    <a:lumMod val="60000"/>
                    <a:lumOff val="40000"/>
                  </a:schemeClr>
                </a:solidFill>
                <a:effectLst/>
                <a:latin typeface="Georgia" panose="02040502050405020303" pitchFamily="18" charset="0"/>
              </a:rPr>
              <a:t>Marie dans la tradition juive</a:t>
            </a:r>
            <a:br>
              <a:rPr lang="fr-FR" sz="3100" b="1" i="0" dirty="0">
                <a:solidFill>
                  <a:schemeClr val="accent4">
                    <a:lumMod val="60000"/>
                    <a:lumOff val="40000"/>
                  </a:schemeClr>
                </a:solidFill>
                <a:effectLst/>
                <a:latin typeface="Georgia" panose="02040502050405020303" pitchFamily="18" charset="0"/>
              </a:rPr>
            </a:br>
            <a:endParaRPr lang="fr-FR" sz="3100" dirty="0"/>
          </a:p>
        </p:txBody>
      </p:sp>
      <p:sp>
        <p:nvSpPr>
          <p:cNvPr id="5" name="AutoShape 2" descr="divergences religieues ">
            <a:extLst>
              <a:ext uri="{FF2B5EF4-FFF2-40B4-BE49-F238E27FC236}">
                <a16:creationId xmlns:a16="http://schemas.microsoft.com/office/drawing/2014/main" id="{3B7EE448-93EB-8A27-059D-B206476A9390}"/>
              </a:ext>
            </a:extLst>
          </p:cNvPr>
          <p:cNvSpPr>
            <a:spLocks noChangeAspect="1" noChangeArrowheads="1"/>
          </p:cNvSpPr>
          <p:nvPr/>
        </p:nvSpPr>
        <p:spPr bwMode="auto">
          <a:xfrm>
            <a:off x="8832304" y="963960"/>
            <a:ext cx="2376264" cy="23762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045117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ECB68A-E5DE-EB52-4334-CDC56FB53F46}"/>
              </a:ext>
            </a:extLst>
          </p:cNvPr>
          <p:cNvSpPr>
            <a:spLocks noGrp="1"/>
          </p:cNvSpPr>
          <p:nvPr>
            <p:ph idx="1"/>
          </p:nvPr>
        </p:nvSpPr>
        <p:spPr>
          <a:xfrm>
            <a:off x="407368" y="908720"/>
            <a:ext cx="11521280" cy="6480720"/>
          </a:xfrm>
        </p:spPr>
        <p:txBody>
          <a:bodyPr>
            <a:normAutofit/>
          </a:bodyPr>
          <a:lstStyle/>
          <a:p>
            <a:r>
              <a:rPr lang="fr-FR" i="1" dirty="0">
                <a:solidFill>
                  <a:srgbClr val="FF0000"/>
                </a:solidFill>
                <a:effectLst/>
                <a:latin typeface="Georgia" panose="02040502050405020303" pitchFamily="18" charset="0"/>
              </a:rPr>
              <a:t>Le concile Vatican II insiste sur la nécessité de retrouver l’unité de tous les Chrétiens, </a:t>
            </a:r>
            <a:r>
              <a:rPr lang="fr-FR" b="0" i="1" dirty="0">
                <a:solidFill>
                  <a:srgbClr val="222222"/>
                </a:solidFill>
                <a:effectLst/>
                <a:latin typeface="Georgia" panose="02040502050405020303" pitchFamily="18" charset="0"/>
              </a:rPr>
              <a:t>voulue par Dieu. La rupture de l’unité de l’Église indivise ayant caractérisé le deuxième millénaire. Il encourage donc un </a:t>
            </a:r>
            <a:r>
              <a:rPr lang="fr-FR" i="1" dirty="0">
                <a:solidFill>
                  <a:schemeClr val="accent6">
                    <a:lumMod val="75000"/>
                  </a:schemeClr>
                </a:solidFill>
                <a:effectLst/>
                <a:latin typeface="Georgia" panose="02040502050405020303" pitchFamily="18" charset="0"/>
              </a:rPr>
              <a:t>dialogue œcuménique</a:t>
            </a:r>
            <a:r>
              <a:rPr lang="fr-FR" b="0" i="1" dirty="0">
                <a:solidFill>
                  <a:srgbClr val="222222"/>
                </a:solidFill>
                <a:effectLst/>
                <a:latin typeface="Georgia" panose="02040502050405020303" pitchFamily="18" charset="0"/>
              </a:rPr>
              <a:t>, pour que tous, catholiques, Orthodoxes, Protestants et Anglicans puissent se parler, se connaître et essayer de surmonter les divisions, dans un effort de conversion, pour se mettre ensemble à l’écoute du Seigneur qui seul peut faire l’unité, selon sa prière au Père : </a:t>
            </a:r>
            <a:r>
              <a:rPr lang="fr-FR" i="1" dirty="0">
                <a:solidFill>
                  <a:srgbClr val="FF0000"/>
                </a:solidFill>
                <a:effectLst/>
                <a:latin typeface="Georgia" panose="02040502050405020303" pitchFamily="18" charset="0"/>
              </a:rPr>
              <a:t>« Que tous soient un, comme nous sommes un » (</a:t>
            </a:r>
            <a:r>
              <a:rPr lang="fr-FR" i="1" dirty="0" err="1">
                <a:solidFill>
                  <a:srgbClr val="FF0000"/>
                </a:solidFill>
                <a:effectLst/>
                <a:latin typeface="Georgia" panose="02040502050405020303" pitchFamily="18" charset="0"/>
              </a:rPr>
              <a:t>Jn</a:t>
            </a:r>
            <a:r>
              <a:rPr lang="fr-FR" i="1" dirty="0">
                <a:solidFill>
                  <a:srgbClr val="FF0000"/>
                </a:solidFill>
                <a:effectLst/>
                <a:latin typeface="Georgia" panose="02040502050405020303" pitchFamily="18" charset="0"/>
              </a:rPr>
              <a:t> 17,21-22). </a:t>
            </a:r>
            <a:r>
              <a:rPr lang="fr-FR" b="0" i="1" dirty="0">
                <a:solidFill>
                  <a:srgbClr val="222222"/>
                </a:solidFill>
                <a:effectLst/>
                <a:latin typeface="Georgia" panose="02040502050405020303" pitchFamily="18" charset="0"/>
              </a:rPr>
              <a:t>Dans le paragraphe final de la </a:t>
            </a:r>
            <a:r>
              <a:rPr lang="fr-FR" b="0" i="1" dirty="0">
                <a:solidFill>
                  <a:srgbClr val="00B0F0"/>
                </a:solidFill>
                <a:effectLst/>
                <a:latin typeface="Georgia" panose="02040502050405020303" pitchFamily="18" charset="0"/>
              </a:rPr>
              <a:t>Constitution dogmatique sur l’Église Lumen </a:t>
            </a:r>
            <a:r>
              <a:rPr lang="fr-FR" b="0" i="1" dirty="0" err="1">
                <a:solidFill>
                  <a:srgbClr val="00B0F0"/>
                </a:solidFill>
                <a:effectLst/>
                <a:latin typeface="Georgia" panose="02040502050405020303" pitchFamily="18" charset="0"/>
              </a:rPr>
              <a:t>Gentium</a:t>
            </a:r>
            <a:r>
              <a:rPr lang="fr-FR" b="0" i="1" dirty="0">
                <a:solidFill>
                  <a:srgbClr val="00B0F0"/>
                </a:solidFill>
                <a:effectLst/>
                <a:latin typeface="Georgia" panose="02040502050405020303" pitchFamily="18" charset="0"/>
              </a:rPr>
              <a:t> il est dit que : « Le saint Concile trouve une grande joie et consolation au fait que, parmi nos frères séparés, il n’en manque pas qui rendent à la Mère de notre Seigneur et Sauveur l’honneur qui lui est dû, chez les Orientaux en particulier, lesquels vont, d’un élan fervent et d’une âme toute dévouée, vers la Mère de Dieu toujours Vierge pour lui rendre leur culte »</a:t>
            </a:r>
            <a:endParaRPr lang="fr-FR" dirty="0">
              <a:solidFill>
                <a:srgbClr val="00B0F0"/>
              </a:solidFill>
            </a:endParaRPr>
          </a:p>
        </p:txBody>
      </p:sp>
      <p:sp>
        <p:nvSpPr>
          <p:cNvPr id="7" name="ZoneTexte 6">
            <a:extLst>
              <a:ext uri="{FF2B5EF4-FFF2-40B4-BE49-F238E27FC236}">
                <a16:creationId xmlns:a16="http://schemas.microsoft.com/office/drawing/2014/main" id="{A4CEE141-31D3-3FE2-104A-A2B34824FABB}"/>
              </a:ext>
            </a:extLst>
          </p:cNvPr>
          <p:cNvSpPr txBox="1"/>
          <p:nvPr/>
        </p:nvSpPr>
        <p:spPr>
          <a:xfrm>
            <a:off x="551384" y="188640"/>
            <a:ext cx="11377264" cy="523220"/>
          </a:xfrm>
          <a:prstGeom prst="rect">
            <a:avLst/>
          </a:prstGeom>
          <a:noFill/>
        </p:spPr>
        <p:txBody>
          <a:bodyPr wrap="square" rtlCol="0">
            <a:spAutoFit/>
          </a:bodyPr>
          <a:lstStyle/>
          <a:p>
            <a:r>
              <a:rPr lang="fr-FR" sz="2800" b="1" i="0" dirty="0">
                <a:solidFill>
                  <a:schemeClr val="accent1">
                    <a:lumMod val="60000"/>
                    <a:lumOff val="40000"/>
                  </a:schemeClr>
                </a:solidFill>
                <a:effectLst/>
                <a:latin typeface="Georgia" panose="02040502050405020303" pitchFamily="18" charset="0"/>
              </a:rPr>
              <a:t>La Vierge Marie dans la tradition chrétienne non catholique</a:t>
            </a:r>
          </a:p>
        </p:txBody>
      </p:sp>
    </p:spTree>
    <p:extLst>
      <p:ext uri="{BB962C8B-B14F-4D97-AF65-F5344CB8AC3E}">
        <p14:creationId xmlns:p14="http://schemas.microsoft.com/office/powerpoint/2010/main" val="802314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04F80-0455-FD75-B3BF-1FB110BDFE58}"/>
              </a:ext>
            </a:extLst>
          </p:cNvPr>
          <p:cNvSpPr>
            <a:spLocks noGrp="1"/>
          </p:cNvSpPr>
          <p:nvPr>
            <p:ph type="title"/>
          </p:nvPr>
        </p:nvSpPr>
        <p:spPr>
          <a:xfrm>
            <a:off x="838200" y="368959"/>
            <a:ext cx="10515600" cy="1325563"/>
          </a:xfrm>
        </p:spPr>
        <p:txBody>
          <a:bodyPr/>
          <a:lstStyle/>
          <a:p>
            <a:r>
              <a:rPr lang="fr-FR" b="1" i="0" dirty="0">
                <a:solidFill>
                  <a:srgbClr val="0070C0"/>
                </a:solidFill>
                <a:effectLst/>
                <a:latin typeface="Georgia" panose="02040502050405020303" pitchFamily="18" charset="0"/>
              </a:rPr>
              <a:t>A) Conception et enfance de Marie</a:t>
            </a:r>
            <a:br>
              <a:rPr lang="fr-FR" b="1" i="0" dirty="0">
                <a:solidFill>
                  <a:srgbClr val="1A4F8B"/>
                </a:solidFill>
                <a:effectLst/>
                <a:latin typeface="Georgia" panose="02040502050405020303" pitchFamily="18" charset="0"/>
              </a:rPr>
            </a:br>
            <a:endParaRPr lang="fr-FR" dirty="0"/>
          </a:p>
        </p:txBody>
      </p:sp>
      <p:sp>
        <p:nvSpPr>
          <p:cNvPr id="4" name="Espace réservé du contenu 3">
            <a:extLst>
              <a:ext uri="{FF2B5EF4-FFF2-40B4-BE49-F238E27FC236}">
                <a16:creationId xmlns:a16="http://schemas.microsoft.com/office/drawing/2014/main" id="{F21E330F-2F62-5F24-85A2-400D9D1DF3ED}"/>
              </a:ext>
            </a:extLst>
          </p:cNvPr>
          <p:cNvSpPr>
            <a:spLocks noGrp="1"/>
          </p:cNvSpPr>
          <p:nvPr>
            <p:ph idx="1"/>
          </p:nvPr>
        </p:nvSpPr>
        <p:spPr>
          <a:xfrm>
            <a:off x="695400" y="1508830"/>
            <a:ext cx="10515600" cy="4980211"/>
          </a:xfrm>
        </p:spPr>
        <p:txBody>
          <a:bodyPr>
            <a:normAutofit/>
          </a:bodyPr>
          <a:lstStyle/>
          <a:p>
            <a:pPr algn="just"/>
            <a:r>
              <a:rPr lang="fr-FR" i="0" strike="noStrike" dirty="0">
                <a:solidFill>
                  <a:schemeClr val="accent4">
                    <a:lumMod val="75000"/>
                  </a:schemeClr>
                </a:solidFill>
                <a:effectLst/>
                <a:latin typeface="Georgia" panose="02040502050405020303" pitchFamily="18" charset="0"/>
              </a:rPr>
              <a:t>Les informations concernant la vie de Marie proviennent principalement des Évangiles, en particulier de l’Évangile selon saint Luc (Annonciation, Visitation, naissance de Jésus, vie familiale), </a:t>
            </a:r>
          </a:p>
          <a:p>
            <a:pPr algn="just"/>
            <a:r>
              <a:rPr lang="fr-FR" i="0" strike="noStrike" dirty="0">
                <a:solidFill>
                  <a:schemeClr val="accent4">
                    <a:lumMod val="60000"/>
                    <a:lumOff val="40000"/>
                  </a:schemeClr>
                </a:solidFill>
                <a:effectLst/>
                <a:latin typeface="Georgia" panose="02040502050405020303" pitchFamily="18" charset="0"/>
              </a:rPr>
              <a:t>et de manière plus ponctuelle de l’Évangile selon saint Jean (noces de Cana, présence au pied de la croix). </a:t>
            </a:r>
          </a:p>
          <a:p>
            <a:pPr algn="just"/>
            <a:r>
              <a:rPr lang="fr-FR" i="0" strike="noStrike" dirty="0">
                <a:solidFill>
                  <a:schemeClr val="accent4">
                    <a:lumMod val="40000"/>
                    <a:lumOff val="60000"/>
                  </a:schemeClr>
                </a:solidFill>
                <a:effectLst/>
                <a:latin typeface="Georgia" panose="02040502050405020303" pitchFamily="18" charset="0"/>
              </a:rPr>
              <a:t>D’autres sources, dites apocryphes, comme le Protévangile de Jacques</a:t>
            </a:r>
            <a:r>
              <a:rPr lang="fr-FR" i="0" dirty="0">
                <a:solidFill>
                  <a:schemeClr val="accent4">
                    <a:lumMod val="40000"/>
                    <a:lumOff val="60000"/>
                  </a:schemeClr>
                </a:solidFill>
                <a:effectLst/>
                <a:latin typeface="Georgia" panose="02040502050405020303" pitchFamily="18" charset="0"/>
              </a:rPr>
              <a:t> (IIᵉ siècle), qui raconte la naissance et la jeunesse de Marie ont fortement influencé la tradition chrétienne, sans faire partie du Nouveau Testament.</a:t>
            </a:r>
          </a:p>
          <a:p>
            <a:endParaRPr lang="fr-FR" dirty="0"/>
          </a:p>
        </p:txBody>
      </p:sp>
    </p:spTree>
    <p:extLst>
      <p:ext uri="{BB962C8B-B14F-4D97-AF65-F5344CB8AC3E}">
        <p14:creationId xmlns:p14="http://schemas.microsoft.com/office/powerpoint/2010/main" val="2537116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63C4F7-8E75-0A21-9150-70C5ED44D9D4}"/>
              </a:ext>
            </a:extLst>
          </p:cNvPr>
          <p:cNvSpPr>
            <a:spLocks noGrp="1"/>
          </p:cNvSpPr>
          <p:nvPr>
            <p:ph idx="1"/>
          </p:nvPr>
        </p:nvSpPr>
        <p:spPr>
          <a:xfrm>
            <a:off x="767408" y="476672"/>
            <a:ext cx="10515600" cy="5832648"/>
          </a:xfrm>
        </p:spPr>
        <p:txBody>
          <a:bodyPr>
            <a:normAutofit/>
          </a:bodyPr>
          <a:lstStyle/>
          <a:p>
            <a:r>
              <a:rPr lang="fr-FR" b="1" i="0" dirty="0">
                <a:solidFill>
                  <a:schemeClr val="accent4">
                    <a:lumMod val="60000"/>
                    <a:lumOff val="40000"/>
                  </a:schemeClr>
                </a:solidFill>
                <a:effectLst/>
                <a:latin typeface="Georgia" panose="02040502050405020303" pitchFamily="18" charset="0"/>
              </a:rPr>
              <a:t>Marie dans la tradition musulmane</a:t>
            </a:r>
          </a:p>
          <a:p>
            <a:endParaRPr lang="fr-FR" b="1" dirty="0">
              <a:solidFill>
                <a:schemeClr val="accent4">
                  <a:lumMod val="60000"/>
                  <a:lumOff val="40000"/>
                </a:schemeClr>
              </a:solidFill>
              <a:latin typeface="Georgia" panose="02040502050405020303" pitchFamily="18" charset="0"/>
            </a:endParaRPr>
          </a:p>
          <a:p>
            <a:r>
              <a:rPr lang="fr-FR" b="0" i="1" dirty="0">
                <a:solidFill>
                  <a:schemeClr val="accent4">
                    <a:lumMod val="75000"/>
                  </a:schemeClr>
                </a:solidFill>
                <a:effectLst/>
                <a:latin typeface="Georgia" panose="02040502050405020303" pitchFamily="18" charset="0"/>
              </a:rPr>
              <a:t>34 occurrences dans le Coran contre 19 dans les Évangiles et les Actes des Apôtres</a:t>
            </a:r>
            <a:r>
              <a:rPr lang="fr-FR" b="0" i="1" dirty="0">
                <a:solidFill>
                  <a:srgbClr val="222222"/>
                </a:solidFill>
                <a:effectLst/>
                <a:latin typeface="Georgia" panose="02040502050405020303" pitchFamily="18" charset="0"/>
              </a:rPr>
              <a:t>. </a:t>
            </a:r>
          </a:p>
          <a:p>
            <a:r>
              <a:rPr lang="fr-FR" b="0" i="1" dirty="0">
                <a:solidFill>
                  <a:srgbClr val="222222"/>
                </a:solidFill>
                <a:effectLst/>
                <a:latin typeface="Georgia" panose="02040502050405020303" pitchFamily="18" charset="0"/>
              </a:rPr>
              <a:t>Pour les Musulmans, la Vierge Marie est une figure unique : le livre saint des Musulmans (Coran) lui réserve une place privilégiée, parle de son enfance, de l’Annonciation, etc. Elle est reconnue comme mère de Jésus-prophète. </a:t>
            </a:r>
          </a:p>
          <a:p>
            <a:r>
              <a:rPr lang="fr-FR" b="0" i="1" dirty="0">
                <a:solidFill>
                  <a:srgbClr val="FF0000"/>
                </a:solidFill>
                <a:effectLst/>
                <a:latin typeface="Georgia" panose="02040502050405020303" pitchFamily="18" charset="0"/>
              </a:rPr>
              <a:t>Cette présence dans le Coran n’empêche pas de nombreux points de divergence avec ce que le christianisme affirme de la Vierge Marie, puisque, par hypothèse, Jésus n’est pas, pour les Musulmans, le Fils de Dieu ni, a fortiori, Marie Mère de Dieu.</a:t>
            </a:r>
            <a:endParaRPr lang="fr-FR" b="1" i="0" dirty="0">
              <a:solidFill>
                <a:srgbClr val="FF0000"/>
              </a:solidFill>
              <a:effectLst/>
              <a:latin typeface="Georgia" panose="02040502050405020303" pitchFamily="18" charset="0"/>
            </a:endParaRPr>
          </a:p>
          <a:p>
            <a:endParaRPr lang="fr-FR" dirty="0"/>
          </a:p>
        </p:txBody>
      </p:sp>
    </p:spTree>
    <p:extLst>
      <p:ext uri="{BB962C8B-B14F-4D97-AF65-F5344CB8AC3E}">
        <p14:creationId xmlns:p14="http://schemas.microsoft.com/office/powerpoint/2010/main" val="2425239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0CCEB-9B01-ECA4-B97A-EBAF9CD9BEE9}"/>
              </a:ext>
            </a:extLst>
          </p:cNvPr>
          <p:cNvSpPr>
            <a:spLocks noGrp="1"/>
          </p:cNvSpPr>
          <p:nvPr>
            <p:ph type="title"/>
          </p:nvPr>
        </p:nvSpPr>
        <p:spPr>
          <a:xfrm>
            <a:off x="846495" y="188641"/>
            <a:ext cx="10515600" cy="576064"/>
          </a:xfrm>
        </p:spPr>
        <p:txBody>
          <a:bodyPr>
            <a:normAutofit/>
          </a:bodyPr>
          <a:lstStyle/>
          <a:p>
            <a:r>
              <a:rPr lang="fr-FR" sz="2800" b="1" i="0" dirty="0">
                <a:solidFill>
                  <a:schemeClr val="accent1">
                    <a:lumMod val="60000"/>
                    <a:lumOff val="40000"/>
                  </a:schemeClr>
                </a:solidFill>
                <a:effectLst/>
                <a:latin typeface="Georgia" panose="02040502050405020303" pitchFamily="18" charset="0"/>
              </a:rPr>
              <a:t>Marie dans les autre religions non monothéistes</a:t>
            </a:r>
            <a:endParaRPr lang="fr-FR" sz="2800"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id="{C3A5C449-1651-E1DA-9232-D0EA5A6A3635}"/>
              </a:ext>
            </a:extLst>
          </p:cNvPr>
          <p:cNvSpPr>
            <a:spLocks noGrp="1"/>
          </p:cNvSpPr>
          <p:nvPr>
            <p:ph idx="1"/>
          </p:nvPr>
        </p:nvSpPr>
        <p:spPr>
          <a:xfrm>
            <a:off x="695400" y="908720"/>
            <a:ext cx="10515600" cy="5760639"/>
          </a:xfrm>
        </p:spPr>
        <p:txBody>
          <a:bodyPr>
            <a:normAutofit fontScale="92500" lnSpcReduction="10000"/>
          </a:bodyPr>
          <a:lstStyle/>
          <a:p>
            <a:r>
              <a:rPr lang="fr-FR" b="1" i="1" dirty="0">
                <a:solidFill>
                  <a:srgbClr val="FF0000"/>
                </a:solidFill>
                <a:effectLst/>
                <a:latin typeface="Georgia" panose="02040502050405020303" pitchFamily="18" charset="0"/>
              </a:rPr>
              <a:t>Le saint pape Paul VI a insisté, dans la déclaration sur les relations de l’Église avec les religions non-chrétiennes </a:t>
            </a:r>
            <a:r>
              <a:rPr lang="fr-FR" b="0" i="1" dirty="0">
                <a:solidFill>
                  <a:srgbClr val="222222"/>
                </a:solidFill>
                <a:effectLst/>
                <a:latin typeface="Georgia" panose="02040502050405020303" pitchFamily="18" charset="0"/>
              </a:rPr>
              <a:t>Nostra </a:t>
            </a:r>
            <a:r>
              <a:rPr lang="fr-FR" b="0" i="1" dirty="0" err="1">
                <a:solidFill>
                  <a:srgbClr val="222222"/>
                </a:solidFill>
                <a:effectLst/>
                <a:latin typeface="Georgia" panose="02040502050405020303" pitchFamily="18" charset="0"/>
              </a:rPr>
              <a:t>aetate</a:t>
            </a:r>
            <a:r>
              <a:rPr lang="fr-FR" b="0" i="1" dirty="0">
                <a:solidFill>
                  <a:srgbClr val="222222"/>
                </a:solidFill>
                <a:effectLst/>
                <a:latin typeface="Georgia" panose="02040502050405020303" pitchFamily="18" charset="0"/>
              </a:rPr>
              <a:t>[2] : </a:t>
            </a:r>
          </a:p>
          <a:p>
            <a:r>
              <a:rPr lang="fr-FR" b="0" i="1" dirty="0">
                <a:solidFill>
                  <a:srgbClr val="222222"/>
                </a:solidFill>
                <a:effectLst/>
                <a:latin typeface="Georgia" panose="02040502050405020303" pitchFamily="18" charset="0"/>
              </a:rPr>
              <a:t>« À notre époque où le genre humain devient de jour en jour plus étroitement uni et où les relations entre les divers peuples se multiplient, l’Église examine plus attentivement quelles sont ses relations avec les religions non chrétiennes. Dans sa tâche de promouvoir l’unité et la charité entre les hommes, et aussi entre les peuples, elle examine ici d’abord ce que les hommes ont en commun et qui les pousse à vivre ensemble leur destinée ».(…) « </a:t>
            </a:r>
            <a:r>
              <a:rPr lang="fr-FR" b="1" i="1" dirty="0">
                <a:solidFill>
                  <a:schemeClr val="accent6">
                    <a:lumMod val="75000"/>
                  </a:schemeClr>
                </a:solidFill>
                <a:effectLst/>
                <a:latin typeface="Georgia" panose="02040502050405020303" pitchFamily="18" charset="0"/>
              </a:rPr>
              <a:t>Tous les peuples forment, en effet, une seule communauté ; ils ont une seule origine, puisque Dieu a fait habiter tout le genre humain sur toute la face de la terre </a:t>
            </a:r>
            <a:r>
              <a:rPr lang="fr-FR" b="0" i="1" dirty="0">
                <a:solidFill>
                  <a:srgbClr val="222222"/>
                </a:solidFill>
                <a:effectLst/>
                <a:latin typeface="Georgia" panose="02040502050405020303" pitchFamily="18" charset="0"/>
              </a:rPr>
              <a:t>; ils ont aussi une seule fin dernière, Dieu, dont la providence, les témoignages de bonté et les desseins de salut s’étendent à tous, jusqu’à ce que les élus soient réunis dans la Cité sainte, que la gloire de Dieu illuminera et où tous les peuples marcheront à sa lumière.</a:t>
            </a:r>
            <a:endParaRPr lang="fr-FR" dirty="0"/>
          </a:p>
        </p:txBody>
      </p:sp>
    </p:spTree>
    <p:extLst>
      <p:ext uri="{BB962C8B-B14F-4D97-AF65-F5344CB8AC3E}">
        <p14:creationId xmlns:p14="http://schemas.microsoft.com/office/powerpoint/2010/main" val="3707960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998753-1463-2055-4555-24436EB3900A}"/>
              </a:ext>
            </a:extLst>
          </p:cNvPr>
          <p:cNvSpPr>
            <a:spLocks noGrp="1"/>
          </p:cNvSpPr>
          <p:nvPr>
            <p:ph type="title"/>
          </p:nvPr>
        </p:nvSpPr>
        <p:spPr>
          <a:xfrm>
            <a:off x="407368" y="365125"/>
            <a:ext cx="11449272" cy="1047651"/>
          </a:xfrm>
        </p:spPr>
        <p:txBody>
          <a:bodyPr>
            <a:normAutofit/>
          </a:bodyPr>
          <a:lstStyle/>
          <a:p>
            <a:r>
              <a:rPr lang="fr-FR" sz="2800" b="1" i="0" dirty="0">
                <a:solidFill>
                  <a:srgbClr val="00B0F0"/>
                </a:solidFill>
                <a:effectLst/>
                <a:latin typeface="Georgia" panose="02040502050405020303" pitchFamily="18" charset="0"/>
              </a:rPr>
              <a:t>Marie : regards des différentes confessions chrétiennes</a:t>
            </a:r>
            <a:endParaRPr lang="fr-FR" sz="2800" dirty="0"/>
          </a:p>
        </p:txBody>
      </p:sp>
      <p:graphicFrame>
        <p:nvGraphicFramePr>
          <p:cNvPr id="4" name="Espace réservé du contenu 3">
            <a:extLst>
              <a:ext uri="{FF2B5EF4-FFF2-40B4-BE49-F238E27FC236}">
                <a16:creationId xmlns:a16="http://schemas.microsoft.com/office/drawing/2014/main" id="{3F719419-DE00-6AC5-8E67-847108A45A44}"/>
              </a:ext>
            </a:extLst>
          </p:cNvPr>
          <p:cNvGraphicFramePr>
            <a:graphicFrameLocks noGrp="1"/>
          </p:cNvGraphicFramePr>
          <p:nvPr>
            <p:ph idx="1"/>
            <p:extLst>
              <p:ext uri="{D42A27DB-BD31-4B8C-83A1-F6EECF244321}">
                <p14:modId xmlns:p14="http://schemas.microsoft.com/office/powerpoint/2010/main" val="311454359"/>
              </p:ext>
            </p:extLst>
          </p:nvPr>
        </p:nvGraphicFramePr>
        <p:xfrm>
          <a:off x="623392" y="1557338"/>
          <a:ext cx="10297144" cy="4351336"/>
        </p:xfrm>
        <a:graphic>
          <a:graphicData uri="http://schemas.openxmlformats.org/drawingml/2006/table">
            <a:tbl>
              <a:tblPr/>
              <a:tblGrid>
                <a:gridCol w="2682298">
                  <a:extLst>
                    <a:ext uri="{9D8B030D-6E8A-4147-A177-3AD203B41FA5}">
                      <a16:colId xmlns:a16="http://schemas.microsoft.com/office/drawing/2014/main" val="527352555"/>
                    </a:ext>
                  </a:extLst>
                </a:gridCol>
                <a:gridCol w="2538282">
                  <a:extLst>
                    <a:ext uri="{9D8B030D-6E8A-4147-A177-3AD203B41FA5}">
                      <a16:colId xmlns:a16="http://schemas.microsoft.com/office/drawing/2014/main" val="3878214342"/>
                    </a:ext>
                  </a:extLst>
                </a:gridCol>
                <a:gridCol w="2538282">
                  <a:extLst>
                    <a:ext uri="{9D8B030D-6E8A-4147-A177-3AD203B41FA5}">
                      <a16:colId xmlns:a16="http://schemas.microsoft.com/office/drawing/2014/main" val="2473203231"/>
                    </a:ext>
                  </a:extLst>
                </a:gridCol>
                <a:gridCol w="2538282">
                  <a:extLst>
                    <a:ext uri="{9D8B030D-6E8A-4147-A177-3AD203B41FA5}">
                      <a16:colId xmlns:a16="http://schemas.microsoft.com/office/drawing/2014/main" val="1854990223"/>
                    </a:ext>
                  </a:extLst>
                </a:gridCol>
              </a:tblGrid>
              <a:tr h="609187">
                <a:tc>
                  <a:txBody>
                    <a:bodyPr/>
                    <a:lstStyle/>
                    <a:p>
                      <a:r>
                        <a:rPr lang="fr-FR" sz="1700" b="1" dirty="0">
                          <a:solidFill>
                            <a:srgbClr val="00B0F0"/>
                          </a:solidFill>
                        </a:rPr>
                        <a:t>Question</a:t>
                      </a:r>
                    </a:p>
                  </a:txBody>
                  <a:tcPr marL="87027" marR="87027" marT="43513" marB="43513" anchor="ctr">
                    <a:lnL>
                      <a:noFill/>
                    </a:lnL>
                    <a:lnR>
                      <a:noFill/>
                    </a:lnR>
                    <a:lnT>
                      <a:noFill/>
                    </a:lnT>
                    <a:lnB>
                      <a:noFill/>
                    </a:lnB>
                    <a:solidFill>
                      <a:srgbClr val="E7F0FB"/>
                    </a:solidFill>
                  </a:tcPr>
                </a:tc>
                <a:tc>
                  <a:txBody>
                    <a:bodyPr/>
                    <a:lstStyle/>
                    <a:p>
                      <a:r>
                        <a:rPr lang="fr-FR" sz="1700" b="1" dirty="0">
                          <a:solidFill>
                            <a:schemeClr val="accent6">
                              <a:lumMod val="75000"/>
                            </a:schemeClr>
                          </a:solidFill>
                        </a:rPr>
                        <a:t>Catholique</a:t>
                      </a:r>
                    </a:p>
                  </a:txBody>
                  <a:tcPr marL="87027" marR="87027" marT="43513" marB="43513" anchor="ctr">
                    <a:lnL>
                      <a:noFill/>
                    </a:lnL>
                    <a:lnR>
                      <a:noFill/>
                    </a:lnR>
                    <a:lnT>
                      <a:noFill/>
                    </a:lnT>
                    <a:lnB>
                      <a:noFill/>
                    </a:lnB>
                    <a:solidFill>
                      <a:srgbClr val="E7F0FB"/>
                    </a:solidFill>
                  </a:tcPr>
                </a:tc>
                <a:tc>
                  <a:txBody>
                    <a:bodyPr/>
                    <a:lstStyle/>
                    <a:p>
                      <a:r>
                        <a:rPr lang="fr-FR" sz="1700" b="1" dirty="0">
                          <a:solidFill>
                            <a:schemeClr val="accent2"/>
                          </a:solidFill>
                        </a:rPr>
                        <a:t>Orthodoxe</a:t>
                      </a:r>
                    </a:p>
                  </a:txBody>
                  <a:tcPr marL="87027" marR="87027" marT="43513" marB="43513" anchor="ctr">
                    <a:lnL>
                      <a:noFill/>
                    </a:lnL>
                    <a:lnR>
                      <a:noFill/>
                    </a:lnR>
                    <a:lnT>
                      <a:noFill/>
                    </a:lnT>
                    <a:lnB>
                      <a:noFill/>
                    </a:lnB>
                    <a:solidFill>
                      <a:srgbClr val="E7F0FB"/>
                    </a:solidFill>
                  </a:tcPr>
                </a:tc>
                <a:tc>
                  <a:txBody>
                    <a:bodyPr/>
                    <a:lstStyle/>
                    <a:p>
                      <a:r>
                        <a:rPr lang="fr-FR" sz="1700" b="1" dirty="0">
                          <a:solidFill>
                            <a:srgbClr val="FF0000"/>
                          </a:solidFill>
                        </a:rPr>
                        <a:t>Protestante</a:t>
                      </a:r>
                    </a:p>
                    <a:p>
                      <a:r>
                        <a:rPr lang="fr-FR" sz="1700" b="1" dirty="0">
                          <a:solidFill>
                            <a:srgbClr val="FF0000"/>
                          </a:solidFill>
                        </a:rPr>
                        <a:t>Anglicane</a:t>
                      </a:r>
                    </a:p>
                  </a:txBody>
                  <a:tcPr marL="87027" marR="87027" marT="43513" marB="43513" anchor="ctr">
                    <a:lnL>
                      <a:noFill/>
                    </a:lnL>
                    <a:lnR>
                      <a:noFill/>
                    </a:lnR>
                    <a:lnT>
                      <a:noFill/>
                    </a:lnT>
                    <a:lnB>
                      <a:noFill/>
                    </a:lnB>
                    <a:solidFill>
                      <a:srgbClr val="E7F0FB"/>
                    </a:solidFill>
                  </a:tcPr>
                </a:tc>
                <a:extLst>
                  <a:ext uri="{0D108BD9-81ED-4DB2-BD59-A6C34878D82A}">
                    <a16:rowId xmlns:a16="http://schemas.microsoft.com/office/drawing/2014/main" val="507985052"/>
                  </a:ext>
                </a:extLst>
              </a:tr>
              <a:tr h="1392428">
                <a:tc>
                  <a:txBody>
                    <a:bodyPr/>
                    <a:lstStyle/>
                    <a:p>
                      <a:r>
                        <a:rPr lang="fr-FR" sz="1700" b="1" dirty="0">
                          <a:solidFill>
                            <a:srgbClr val="00B0F0"/>
                          </a:solidFill>
                        </a:rPr>
                        <a:t>Sans péché</a:t>
                      </a:r>
                    </a:p>
                  </a:txBody>
                  <a:tcPr marL="87027" marR="87027" marT="43513" marB="43513" anchor="ctr">
                    <a:lnL>
                      <a:noFill/>
                    </a:lnL>
                    <a:lnR>
                      <a:noFill/>
                    </a:lnR>
                    <a:lnT>
                      <a:noFill/>
                    </a:lnT>
                    <a:lnB>
                      <a:noFill/>
                    </a:lnB>
                    <a:noFill/>
                  </a:tcPr>
                </a:tc>
                <a:tc>
                  <a:txBody>
                    <a:bodyPr/>
                    <a:lstStyle/>
                    <a:p>
                      <a:r>
                        <a:rPr lang="fr-FR" sz="1700" b="1" dirty="0">
                          <a:solidFill>
                            <a:schemeClr val="accent6">
                              <a:lumMod val="75000"/>
                            </a:schemeClr>
                          </a:solidFill>
                        </a:rPr>
                        <a:t>Oui (Immaculée Conception)</a:t>
                      </a:r>
                    </a:p>
                  </a:txBody>
                  <a:tcPr marL="87027" marR="87027" marT="43513" marB="43513" anchor="ctr">
                    <a:lnL>
                      <a:noFill/>
                    </a:lnL>
                    <a:lnR>
                      <a:noFill/>
                    </a:lnR>
                    <a:lnT>
                      <a:noFill/>
                    </a:lnT>
                    <a:lnB>
                      <a:noFill/>
                    </a:lnB>
                    <a:noFill/>
                  </a:tcPr>
                </a:tc>
                <a:tc>
                  <a:txBody>
                    <a:bodyPr/>
                    <a:lstStyle/>
                    <a:p>
                      <a:r>
                        <a:rPr lang="fr-FR" sz="1700" b="1" dirty="0">
                          <a:solidFill>
                            <a:schemeClr val="accent2"/>
                          </a:solidFill>
                        </a:rPr>
                        <a:t>Très sainte</a:t>
                      </a:r>
                    </a:p>
                  </a:txBody>
                  <a:tcPr marL="87027" marR="87027" marT="43513" marB="43513" anchor="ctr">
                    <a:lnL>
                      <a:noFill/>
                    </a:lnL>
                    <a:lnR>
                      <a:noFill/>
                    </a:lnR>
                    <a:lnT>
                      <a:noFill/>
                    </a:lnT>
                    <a:lnB>
                      <a:noFill/>
                    </a:lnB>
                    <a:noFill/>
                  </a:tcPr>
                </a:tc>
                <a:tc>
                  <a:txBody>
                    <a:bodyPr/>
                    <a:lstStyle/>
                    <a:p>
                      <a:r>
                        <a:rPr lang="fr-FR" sz="1700" b="1" dirty="0">
                          <a:solidFill>
                            <a:srgbClr val="FF0000"/>
                          </a:solidFill>
                        </a:rPr>
                        <a:t>Non</a:t>
                      </a:r>
                    </a:p>
                  </a:txBody>
                  <a:tcPr marL="87027" marR="87027" marT="43513" marB="43513" anchor="ctr">
                    <a:lnL>
                      <a:noFill/>
                    </a:lnL>
                    <a:lnR>
                      <a:noFill/>
                    </a:lnR>
                    <a:lnT>
                      <a:noFill/>
                    </a:lnT>
                    <a:lnB>
                      <a:noFill/>
                    </a:lnB>
                    <a:noFill/>
                  </a:tcPr>
                </a:tc>
                <a:extLst>
                  <a:ext uri="{0D108BD9-81ED-4DB2-BD59-A6C34878D82A}">
                    <a16:rowId xmlns:a16="http://schemas.microsoft.com/office/drawing/2014/main" val="3245003950"/>
                  </a:ext>
                </a:extLst>
              </a:tr>
              <a:tr h="870267">
                <a:tc>
                  <a:txBody>
                    <a:bodyPr/>
                    <a:lstStyle/>
                    <a:p>
                      <a:r>
                        <a:rPr lang="fr-FR" sz="1700" b="1" dirty="0">
                          <a:solidFill>
                            <a:srgbClr val="00B0F0"/>
                          </a:solidFill>
                        </a:rPr>
                        <a:t>Virginité perpétuelle</a:t>
                      </a:r>
                    </a:p>
                  </a:txBody>
                  <a:tcPr marL="87027" marR="87027" marT="43513" marB="43513" anchor="ctr">
                    <a:lnL>
                      <a:noFill/>
                    </a:lnL>
                    <a:lnR>
                      <a:noFill/>
                    </a:lnR>
                    <a:lnT>
                      <a:noFill/>
                    </a:lnT>
                    <a:lnB>
                      <a:noFill/>
                    </a:lnB>
                    <a:noFill/>
                  </a:tcPr>
                </a:tc>
                <a:tc>
                  <a:txBody>
                    <a:bodyPr/>
                    <a:lstStyle/>
                    <a:p>
                      <a:r>
                        <a:rPr lang="fr-FR" sz="1700" b="1" dirty="0">
                          <a:solidFill>
                            <a:schemeClr val="accent6">
                              <a:lumMod val="75000"/>
                            </a:schemeClr>
                          </a:solidFill>
                        </a:rPr>
                        <a:t>Oui</a:t>
                      </a:r>
                    </a:p>
                  </a:txBody>
                  <a:tcPr marL="87027" marR="87027" marT="43513" marB="43513" anchor="ctr">
                    <a:lnL>
                      <a:noFill/>
                    </a:lnL>
                    <a:lnR>
                      <a:noFill/>
                    </a:lnR>
                    <a:lnT>
                      <a:noFill/>
                    </a:lnT>
                    <a:lnB>
                      <a:noFill/>
                    </a:lnB>
                    <a:noFill/>
                  </a:tcPr>
                </a:tc>
                <a:tc>
                  <a:txBody>
                    <a:bodyPr/>
                    <a:lstStyle/>
                    <a:p>
                      <a:r>
                        <a:rPr lang="fr-FR" sz="1700" b="1" dirty="0">
                          <a:solidFill>
                            <a:schemeClr val="accent2"/>
                          </a:solidFill>
                        </a:rPr>
                        <a:t>Oui</a:t>
                      </a:r>
                    </a:p>
                  </a:txBody>
                  <a:tcPr marL="87027" marR="87027" marT="43513" marB="43513" anchor="ctr">
                    <a:lnL>
                      <a:noFill/>
                    </a:lnL>
                    <a:lnR>
                      <a:noFill/>
                    </a:lnR>
                    <a:lnT>
                      <a:noFill/>
                    </a:lnT>
                    <a:lnB>
                      <a:noFill/>
                    </a:lnB>
                    <a:noFill/>
                  </a:tcPr>
                </a:tc>
                <a:tc>
                  <a:txBody>
                    <a:bodyPr/>
                    <a:lstStyle/>
                    <a:p>
                      <a:r>
                        <a:rPr lang="fr-FR" sz="1700" b="1" dirty="0">
                          <a:solidFill>
                            <a:srgbClr val="FF0000"/>
                          </a:solidFill>
                        </a:rPr>
                        <a:t>Généralement non</a:t>
                      </a:r>
                    </a:p>
                  </a:txBody>
                  <a:tcPr marL="87027" marR="87027" marT="43513" marB="43513" anchor="ctr">
                    <a:lnL>
                      <a:noFill/>
                    </a:lnL>
                    <a:lnR>
                      <a:noFill/>
                    </a:lnR>
                    <a:lnT>
                      <a:noFill/>
                    </a:lnT>
                    <a:lnB>
                      <a:noFill/>
                    </a:lnB>
                    <a:noFill/>
                  </a:tcPr>
                </a:tc>
                <a:extLst>
                  <a:ext uri="{0D108BD9-81ED-4DB2-BD59-A6C34878D82A}">
                    <a16:rowId xmlns:a16="http://schemas.microsoft.com/office/drawing/2014/main" val="1194878391"/>
                  </a:ext>
                </a:extLst>
              </a:tr>
              <a:tr h="609187">
                <a:tc>
                  <a:txBody>
                    <a:bodyPr/>
                    <a:lstStyle/>
                    <a:p>
                      <a:r>
                        <a:rPr lang="fr-FR" sz="1700" b="1" dirty="0">
                          <a:solidFill>
                            <a:srgbClr val="00B0F0"/>
                          </a:solidFill>
                        </a:rPr>
                        <a:t>Fin de vie</a:t>
                      </a:r>
                    </a:p>
                  </a:txBody>
                  <a:tcPr marL="87027" marR="87027" marT="43513" marB="43513" anchor="ctr">
                    <a:lnL>
                      <a:noFill/>
                    </a:lnL>
                    <a:lnR>
                      <a:noFill/>
                    </a:lnR>
                    <a:lnT>
                      <a:noFill/>
                    </a:lnT>
                    <a:lnB>
                      <a:noFill/>
                    </a:lnB>
                    <a:noFill/>
                  </a:tcPr>
                </a:tc>
                <a:tc>
                  <a:txBody>
                    <a:bodyPr/>
                    <a:lstStyle/>
                    <a:p>
                      <a:r>
                        <a:rPr lang="fr-FR" sz="1700" b="1" dirty="0">
                          <a:solidFill>
                            <a:schemeClr val="accent6">
                              <a:lumMod val="75000"/>
                            </a:schemeClr>
                          </a:solidFill>
                        </a:rPr>
                        <a:t>Assomption</a:t>
                      </a:r>
                    </a:p>
                  </a:txBody>
                  <a:tcPr marL="87027" marR="87027" marT="43513" marB="43513" anchor="ctr">
                    <a:lnL>
                      <a:noFill/>
                    </a:lnL>
                    <a:lnR>
                      <a:noFill/>
                    </a:lnR>
                    <a:lnT>
                      <a:noFill/>
                    </a:lnT>
                    <a:lnB>
                      <a:noFill/>
                    </a:lnB>
                    <a:noFill/>
                  </a:tcPr>
                </a:tc>
                <a:tc>
                  <a:txBody>
                    <a:bodyPr/>
                    <a:lstStyle/>
                    <a:p>
                      <a:r>
                        <a:rPr lang="fr-FR" sz="1700" b="1" dirty="0">
                          <a:solidFill>
                            <a:schemeClr val="accent2"/>
                          </a:solidFill>
                        </a:rPr>
                        <a:t>Dormition</a:t>
                      </a:r>
                    </a:p>
                  </a:txBody>
                  <a:tcPr marL="87027" marR="87027" marT="43513" marB="43513" anchor="ctr">
                    <a:lnL>
                      <a:noFill/>
                    </a:lnL>
                    <a:lnR>
                      <a:noFill/>
                    </a:lnR>
                    <a:lnT>
                      <a:noFill/>
                    </a:lnT>
                    <a:lnB>
                      <a:noFill/>
                    </a:lnB>
                    <a:noFill/>
                  </a:tcPr>
                </a:tc>
                <a:tc>
                  <a:txBody>
                    <a:bodyPr/>
                    <a:lstStyle/>
                    <a:p>
                      <a:r>
                        <a:rPr lang="fr-FR" sz="1700" b="1" dirty="0">
                          <a:solidFill>
                            <a:srgbClr val="FF0000"/>
                          </a:solidFill>
                        </a:rPr>
                        <a:t>Non définie</a:t>
                      </a:r>
                    </a:p>
                  </a:txBody>
                  <a:tcPr marL="87027" marR="87027" marT="43513" marB="43513" anchor="ctr">
                    <a:lnL>
                      <a:noFill/>
                    </a:lnL>
                    <a:lnR>
                      <a:noFill/>
                    </a:lnR>
                    <a:lnT>
                      <a:noFill/>
                    </a:lnT>
                    <a:lnB>
                      <a:noFill/>
                    </a:lnB>
                    <a:noFill/>
                  </a:tcPr>
                </a:tc>
                <a:extLst>
                  <a:ext uri="{0D108BD9-81ED-4DB2-BD59-A6C34878D82A}">
                    <a16:rowId xmlns:a16="http://schemas.microsoft.com/office/drawing/2014/main" val="1828314795"/>
                  </a:ext>
                </a:extLst>
              </a:tr>
              <a:tr h="870267">
                <a:tc>
                  <a:txBody>
                    <a:bodyPr/>
                    <a:lstStyle/>
                    <a:p>
                      <a:r>
                        <a:rPr lang="fr-FR" sz="1700" b="1" dirty="0">
                          <a:solidFill>
                            <a:srgbClr val="00B0F0"/>
                          </a:solidFill>
                        </a:rPr>
                        <a:t>Prière à Marie</a:t>
                      </a:r>
                    </a:p>
                  </a:txBody>
                  <a:tcPr marL="87027" marR="87027" marT="43513" marB="43513" anchor="ctr">
                    <a:lnL>
                      <a:noFill/>
                    </a:lnL>
                    <a:lnR>
                      <a:noFill/>
                    </a:lnR>
                    <a:lnT>
                      <a:noFill/>
                    </a:lnT>
                    <a:lnB>
                      <a:noFill/>
                    </a:lnB>
                    <a:noFill/>
                  </a:tcPr>
                </a:tc>
                <a:tc>
                  <a:txBody>
                    <a:bodyPr/>
                    <a:lstStyle/>
                    <a:p>
                      <a:r>
                        <a:rPr lang="fr-FR" sz="1700" b="1" dirty="0">
                          <a:solidFill>
                            <a:schemeClr val="accent6">
                              <a:lumMod val="75000"/>
                            </a:schemeClr>
                          </a:solidFill>
                        </a:rPr>
                        <a:t>Oui (intercession)</a:t>
                      </a:r>
                    </a:p>
                  </a:txBody>
                  <a:tcPr marL="87027" marR="87027" marT="43513" marB="43513" anchor="ctr">
                    <a:lnL>
                      <a:noFill/>
                    </a:lnL>
                    <a:lnR>
                      <a:noFill/>
                    </a:lnR>
                    <a:lnT>
                      <a:noFill/>
                    </a:lnT>
                    <a:lnB>
                      <a:noFill/>
                    </a:lnB>
                    <a:noFill/>
                  </a:tcPr>
                </a:tc>
                <a:tc>
                  <a:txBody>
                    <a:bodyPr/>
                    <a:lstStyle/>
                    <a:p>
                      <a:r>
                        <a:rPr lang="fr-FR" sz="1700" b="1" dirty="0">
                          <a:solidFill>
                            <a:schemeClr val="accent2"/>
                          </a:solidFill>
                        </a:rPr>
                        <a:t>Oui</a:t>
                      </a:r>
                    </a:p>
                  </a:txBody>
                  <a:tcPr marL="87027" marR="87027" marT="43513" marB="43513" anchor="ctr">
                    <a:lnL>
                      <a:noFill/>
                    </a:lnL>
                    <a:lnR>
                      <a:noFill/>
                    </a:lnR>
                    <a:lnT>
                      <a:noFill/>
                    </a:lnT>
                    <a:lnB>
                      <a:noFill/>
                    </a:lnB>
                    <a:noFill/>
                  </a:tcPr>
                </a:tc>
                <a:tc>
                  <a:txBody>
                    <a:bodyPr/>
                    <a:lstStyle/>
                    <a:p>
                      <a:r>
                        <a:rPr lang="fr-FR" sz="1700" b="1" dirty="0">
                          <a:solidFill>
                            <a:srgbClr val="FF0000"/>
                          </a:solidFill>
                        </a:rPr>
                        <a:t>Non</a:t>
                      </a:r>
                    </a:p>
                  </a:txBody>
                  <a:tcPr marL="87027" marR="87027" marT="43513" marB="43513" anchor="ctr">
                    <a:lnL>
                      <a:noFill/>
                    </a:lnL>
                    <a:lnR>
                      <a:noFill/>
                    </a:lnR>
                    <a:lnT>
                      <a:noFill/>
                    </a:lnT>
                    <a:lnB>
                      <a:noFill/>
                    </a:lnB>
                    <a:noFill/>
                  </a:tcPr>
                </a:tc>
                <a:extLst>
                  <a:ext uri="{0D108BD9-81ED-4DB2-BD59-A6C34878D82A}">
                    <a16:rowId xmlns:a16="http://schemas.microsoft.com/office/drawing/2014/main" val="2860887458"/>
                  </a:ext>
                </a:extLst>
              </a:tr>
            </a:tbl>
          </a:graphicData>
        </a:graphic>
      </p:graphicFrame>
    </p:spTree>
    <p:extLst>
      <p:ext uri="{BB962C8B-B14F-4D97-AF65-F5344CB8AC3E}">
        <p14:creationId xmlns:p14="http://schemas.microsoft.com/office/powerpoint/2010/main" val="2852052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EC900-8FB7-70F7-CAEC-80AF1D770319}"/>
              </a:ext>
            </a:extLst>
          </p:cNvPr>
          <p:cNvSpPr>
            <a:spLocks noGrp="1"/>
          </p:cNvSpPr>
          <p:nvPr>
            <p:ph type="title"/>
          </p:nvPr>
        </p:nvSpPr>
        <p:spPr>
          <a:xfrm>
            <a:off x="838200" y="365125"/>
            <a:ext cx="10515600" cy="543595"/>
          </a:xfrm>
        </p:spPr>
        <p:txBody>
          <a:bodyPr>
            <a:noAutofit/>
          </a:bodyPr>
          <a:lstStyle/>
          <a:p>
            <a:r>
              <a:rPr lang="fr-FR" b="1" i="0" dirty="0">
                <a:solidFill>
                  <a:schemeClr val="accent4">
                    <a:lumMod val="75000"/>
                  </a:schemeClr>
                </a:solidFill>
                <a:effectLst/>
                <a:latin typeface="Georgia" panose="02040502050405020303" pitchFamily="18" charset="0"/>
              </a:rPr>
              <a:t>14) Marie et la politique</a:t>
            </a:r>
            <a:endParaRPr lang="fr-FR"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4931F7BB-AB8E-0D5F-3CF0-33F379CC98CD}"/>
              </a:ext>
            </a:extLst>
          </p:cNvPr>
          <p:cNvSpPr>
            <a:spLocks noGrp="1"/>
          </p:cNvSpPr>
          <p:nvPr>
            <p:ph idx="1"/>
          </p:nvPr>
        </p:nvSpPr>
        <p:spPr>
          <a:xfrm>
            <a:off x="443372" y="1340768"/>
            <a:ext cx="11305256" cy="5400600"/>
          </a:xfrm>
        </p:spPr>
        <p:txBody>
          <a:bodyPr/>
          <a:lstStyle/>
          <a:p>
            <a:r>
              <a:rPr lang="fr-FR" b="1" i="0" dirty="0">
                <a:solidFill>
                  <a:srgbClr val="222222"/>
                </a:solidFill>
                <a:effectLst/>
                <a:latin typeface="Georgia" panose="02040502050405020303" pitchFamily="18" charset="0"/>
              </a:rPr>
              <a:t>L’intervention de Notre Dame dans la politique mondiale</a:t>
            </a:r>
          </a:p>
          <a:p>
            <a:r>
              <a:rPr lang="fr-FR" b="0" i="0" dirty="0">
                <a:solidFill>
                  <a:srgbClr val="222222"/>
                </a:solidFill>
                <a:effectLst/>
                <a:latin typeface="Georgia" panose="02040502050405020303" pitchFamily="18" charset="0"/>
              </a:rPr>
              <a:t>Dieu permit à Marie de mener une vie cachée et de n’être que peu mentionnée dans les Évangiles, mais Il lui donna ensuite un rôle plus visible dans l’histoire du monde</a:t>
            </a:r>
            <a:r>
              <a:rPr lang="fr-FR" b="1" dirty="0">
                <a:solidFill>
                  <a:srgbClr val="222222"/>
                </a:solidFill>
                <a:latin typeface="Georgia" panose="02040502050405020303" pitchFamily="18" charset="0"/>
              </a:rPr>
              <a:t>.</a:t>
            </a:r>
          </a:p>
          <a:p>
            <a:r>
              <a:rPr lang="fr-FR" b="0" i="0" dirty="0">
                <a:solidFill>
                  <a:schemeClr val="accent4">
                    <a:lumMod val="50000"/>
                  </a:schemeClr>
                </a:solidFill>
                <a:effectLst/>
                <a:latin typeface="Georgia" panose="02040502050405020303" pitchFamily="18" charset="0"/>
              </a:rPr>
              <a:t>Son apparition à Juan Diego et l’image miraculeuse qu’elle laissa sur la </a:t>
            </a:r>
            <a:r>
              <a:rPr lang="fr-FR" b="0" i="0" dirty="0" err="1">
                <a:solidFill>
                  <a:schemeClr val="accent4">
                    <a:lumMod val="50000"/>
                  </a:schemeClr>
                </a:solidFill>
                <a:effectLst/>
                <a:latin typeface="Georgia" panose="02040502050405020303" pitchFamily="18" charset="0"/>
              </a:rPr>
              <a:t>tilma</a:t>
            </a:r>
            <a:r>
              <a:rPr lang="fr-FR" b="0" i="0" dirty="0">
                <a:solidFill>
                  <a:schemeClr val="accent4">
                    <a:lumMod val="50000"/>
                  </a:schemeClr>
                </a:solidFill>
                <a:effectLst/>
                <a:latin typeface="Georgia" panose="02040502050405020303" pitchFamily="18" charset="0"/>
              </a:rPr>
              <a:t> à Guadalupe en 1531 mena à la conversion neuf millions d’Indiens au Catholicisme</a:t>
            </a:r>
            <a:r>
              <a:rPr lang="fr-FR" b="1" i="0" dirty="0">
                <a:solidFill>
                  <a:schemeClr val="accent4">
                    <a:lumMod val="50000"/>
                  </a:schemeClr>
                </a:solidFill>
                <a:effectLst/>
                <a:latin typeface="Georgia" panose="02040502050405020303" pitchFamily="18" charset="0"/>
              </a:rPr>
              <a:t>.</a:t>
            </a:r>
          </a:p>
          <a:p>
            <a:r>
              <a:rPr lang="fr-FR" b="0" i="0" dirty="0">
                <a:solidFill>
                  <a:srgbClr val="222222"/>
                </a:solidFill>
                <a:effectLst/>
                <a:latin typeface="Georgia" panose="02040502050405020303" pitchFamily="18" charset="0"/>
              </a:rPr>
              <a:t> </a:t>
            </a:r>
            <a:r>
              <a:rPr lang="fr-FR" b="0" i="0" dirty="0">
                <a:solidFill>
                  <a:schemeClr val="accent4">
                    <a:lumMod val="75000"/>
                  </a:schemeClr>
                </a:solidFill>
                <a:effectLst/>
                <a:latin typeface="Georgia" panose="02040502050405020303" pitchFamily="18" charset="0"/>
              </a:rPr>
              <a:t>À travers le rosaire, elle aida les Chrétiens à vaincre la flotte plus puissante des Turcs à la bataille de Lépante en 1571</a:t>
            </a:r>
          </a:p>
          <a:p>
            <a:r>
              <a:rPr lang="fr-FR" b="0" i="0" dirty="0">
                <a:solidFill>
                  <a:schemeClr val="accent4">
                    <a:lumMod val="60000"/>
                    <a:lumOff val="40000"/>
                  </a:schemeClr>
                </a:solidFill>
                <a:effectLst/>
                <a:latin typeface="Georgia" panose="02040502050405020303" pitchFamily="18" charset="0"/>
              </a:rPr>
              <a:t>A </a:t>
            </a:r>
            <a:r>
              <a:rPr lang="fr-FR" b="0" i="0" dirty="0" err="1">
                <a:solidFill>
                  <a:schemeClr val="accent4">
                    <a:lumMod val="60000"/>
                    <a:lumOff val="40000"/>
                  </a:schemeClr>
                </a:solidFill>
                <a:effectLst/>
                <a:latin typeface="Georgia" panose="02040502050405020303" pitchFamily="18" charset="0"/>
              </a:rPr>
              <a:t>Jasna</a:t>
            </a:r>
            <a:r>
              <a:rPr lang="fr-FR" b="0" i="0" dirty="0">
                <a:solidFill>
                  <a:schemeClr val="accent4">
                    <a:lumMod val="60000"/>
                    <a:lumOff val="40000"/>
                  </a:schemeClr>
                </a:solidFill>
                <a:effectLst/>
                <a:latin typeface="Georgia" panose="02040502050405020303" pitchFamily="18" charset="0"/>
              </a:rPr>
              <a:t> Gora en Pologne, elle fit partir les troupes protestantes suédoises en 1655 et plus tard protégea les Polonais contre l’armée soviétique en 1920, alors que celle-ci s’apprêtait à attaquer Varsovie.</a:t>
            </a:r>
            <a:r>
              <a:rPr lang="fr-FR" b="0" i="0" dirty="0">
                <a:solidFill>
                  <a:srgbClr val="222222"/>
                </a:solidFill>
                <a:effectLst/>
                <a:latin typeface="Georgia" panose="02040502050405020303" pitchFamily="18" charset="0"/>
              </a:rPr>
              <a:t> </a:t>
            </a:r>
            <a:endParaRPr lang="fr-FR" dirty="0">
              <a:solidFill>
                <a:schemeClr val="accent4">
                  <a:lumMod val="75000"/>
                </a:schemeClr>
              </a:solidFill>
            </a:endParaRPr>
          </a:p>
        </p:txBody>
      </p:sp>
    </p:spTree>
    <p:extLst>
      <p:ext uri="{BB962C8B-B14F-4D97-AF65-F5344CB8AC3E}">
        <p14:creationId xmlns:p14="http://schemas.microsoft.com/office/powerpoint/2010/main" val="252927029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8BB505-73A8-75A1-6B57-342EFA9C725D}"/>
              </a:ext>
            </a:extLst>
          </p:cNvPr>
          <p:cNvSpPr>
            <a:spLocks noGrp="1"/>
          </p:cNvSpPr>
          <p:nvPr>
            <p:ph idx="1"/>
          </p:nvPr>
        </p:nvSpPr>
        <p:spPr>
          <a:xfrm>
            <a:off x="551384" y="404664"/>
            <a:ext cx="10945216" cy="6336704"/>
          </a:xfrm>
        </p:spPr>
        <p:txBody>
          <a:bodyPr>
            <a:normAutofit lnSpcReduction="10000"/>
          </a:bodyPr>
          <a:lstStyle/>
          <a:p>
            <a:r>
              <a:rPr lang="fr-FR" b="0" i="0" dirty="0">
                <a:solidFill>
                  <a:schemeClr val="accent4">
                    <a:lumMod val="75000"/>
                  </a:schemeClr>
                </a:solidFill>
                <a:effectLst/>
                <a:latin typeface="Georgia" panose="02040502050405020303" pitchFamily="18" charset="0"/>
              </a:rPr>
              <a:t>Elle donna la médaille miraculeuse à Sainte Catherine Labouré, à laquelle elle apparut dans la chapelle de son couvent à la rue du Bac en 1830. Et puis elle se manifesta à St. Bernadette Soubirous à Lourdes, en 1858, en pleine période d’anticléricalisme et d’athéisme, confirmant en même temps le dogme de l’Immaculée Conception.</a:t>
            </a:r>
          </a:p>
          <a:p>
            <a:r>
              <a:rPr lang="fr-FR" b="0" i="0" dirty="0">
                <a:solidFill>
                  <a:schemeClr val="accent4">
                    <a:lumMod val="60000"/>
                    <a:lumOff val="40000"/>
                  </a:schemeClr>
                </a:solidFill>
                <a:effectLst/>
                <a:latin typeface="Georgia" panose="02040502050405020303" pitchFamily="18" charset="0"/>
              </a:rPr>
              <a:t>Elle protégea le pape Jean-Paul II en 1981 quand il faillit être assassiné et fit imploser l’URSS en 1989.</a:t>
            </a:r>
          </a:p>
          <a:p>
            <a:r>
              <a:rPr lang="fr-FR" b="0" i="0" dirty="0">
                <a:solidFill>
                  <a:srgbClr val="222222"/>
                </a:solidFill>
                <a:effectLst/>
                <a:latin typeface="Georgia" panose="02040502050405020303" pitchFamily="18" charset="0"/>
              </a:rPr>
              <a:t>Plus qu’aucune autre personne au monde, c’est elle qui devrait recevoir le Prix Nobel de la Paix. </a:t>
            </a:r>
            <a:r>
              <a:rPr lang="fr-FR" b="1" i="0" dirty="0">
                <a:solidFill>
                  <a:srgbClr val="FF0000"/>
                </a:solidFill>
                <a:effectLst/>
                <a:latin typeface="Georgia" panose="02040502050405020303" pitchFamily="18" charset="0"/>
              </a:rPr>
              <a:t>D’ailleurs, il n’est pas surprenant, qu’un de ses titres soit « Reine de la paix », </a:t>
            </a:r>
            <a:r>
              <a:rPr lang="fr-FR" b="0" i="0" dirty="0">
                <a:solidFill>
                  <a:srgbClr val="222222"/>
                </a:solidFill>
                <a:effectLst/>
                <a:latin typeface="Georgia" panose="02040502050405020303" pitchFamily="18" charset="0"/>
              </a:rPr>
              <a:t>car elle nous donne la paix dans l’âme sans laquelle il ne peut y avoir d’entente entre les nations.</a:t>
            </a:r>
          </a:p>
          <a:p>
            <a:r>
              <a:rPr lang="fr-FR" b="0" i="0" dirty="0">
                <a:solidFill>
                  <a:schemeClr val="accent3">
                    <a:lumMod val="60000"/>
                    <a:lumOff val="40000"/>
                  </a:schemeClr>
                </a:solidFill>
                <a:effectLst/>
                <a:latin typeface="Georgia" panose="02040502050405020303" pitchFamily="18" charset="0"/>
              </a:rPr>
              <a:t>Bien qu’elle ne soit qu’une créature, nous ne pourrons jamais la connaître parfaitement : on peut toujours qu’en apprendre davantage sur elle et l’aimer. </a:t>
            </a:r>
          </a:p>
          <a:p>
            <a:endParaRPr lang="fr-FR" dirty="0">
              <a:solidFill>
                <a:schemeClr val="accent4">
                  <a:lumMod val="60000"/>
                  <a:lumOff val="40000"/>
                </a:schemeClr>
              </a:solidFill>
            </a:endParaRPr>
          </a:p>
        </p:txBody>
      </p:sp>
    </p:spTree>
    <p:extLst>
      <p:ext uri="{BB962C8B-B14F-4D97-AF65-F5344CB8AC3E}">
        <p14:creationId xmlns:p14="http://schemas.microsoft.com/office/powerpoint/2010/main" val="168987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12D94-3382-7836-6759-638E9DF677E5}"/>
              </a:ext>
            </a:extLst>
          </p:cNvPr>
          <p:cNvSpPr>
            <a:spLocks noGrp="1"/>
          </p:cNvSpPr>
          <p:nvPr>
            <p:ph type="title"/>
          </p:nvPr>
        </p:nvSpPr>
        <p:spPr>
          <a:xfrm>
            <a:off x="335360" y="365125"/>
            <a:ext cx="11665296" cy="903635"/>
          </a:xfrm>
        </p:spPr>
        <p:txBody>
          <a:bodyPr>
            <a:normAutofit/>
          </a:bodyPr>
          <a:lstStyle/>
          <a:p>
            <a:r>
              <a:rPr lang="fr-FR" sz="2800" b="1" i="0" dirty="0">
                <a:solidFill>
                  <a:schemeClr val="accent1">
                    <a:lumMod val="60000"/>
                    <a:lumOff val="40000"/>
                  </a:schemeClr>
                </a:solidFill>
                <a:effectLst/>
                <a:latin typeface="Georgia" panose="02040502050405020303" pitchFamily="18" charset="0"/>
              </a:rPr>
              <a:t>15) Quelle est la différence entre les statues de Marie représentées avec Jésus dans ses bras et sans Jésus ?</a:t>
            </a:r>
            <a:endParaRPr lang="fr-FR" sz="2800" dirty="0">
              <a:solidFill>
                <a:schemeClr val="accent1">
                  <a:lumMod val="60000"/>
                  <a:lumOff val="40000"/>
                </a:schemeClr>
              </a:solidFill>
            </a:endParaRPr>
          </a:p>
        </p:txBody>
      </p:sp>
      <p:sp>
        <p:nvSpPr>
          <p:cNvPr id="3" name="Espace réservé du contenu 2">
            <a:extLst>
              <a:ext uri="{FF2B5EF4-FFF2-40B4-BE49-F238E27FC236}">
                <a16:creationId xmlns:a16="http://schemas.microsoft.com/office/drawing/2014/main" id="{FAD1EE42-14B0-1055-2230-A880451E34A9}"/>
              </a:ext>
            </a:extLst>
          </p:cNvPr>
          <p:cNvSpPr>
            <a:spLocks noGrp="1"/>
          </p:cNvSpPr>
          <p:nvPr>
            <p:ph idx="1"/>
          </p:nvPr>
        </p:nvSpPr>
        <p:spPr>
          <a:xfrm>
            <a:off x="304803" y="1416996"/>
            <a:ext cx="11449272" cy="1099319"/>
          </a:xfrm>
        </p:spPr>
        <p:txBody>
          <a:bodyPr>
            <a:normAutofit/>
          </a:bodyPr>
          <a:lstStyle/>
          <a:p>
            <a:r>
              <a:rPr lang="fr-FR" sz="2400" b="0" i="0" dirty="0">
                <a:solidFill>
                  <a:srgbClr val="222222"/>
                </a:solidFill>
                <a:effectLst/>
                <a:latin typeface="Georgia" panose="02040502050405020303" pitchFamily="18" charset="0"/>
              </a:rPr>
              <a:t>La différence entre les statues de Marie avec Jésus dans ses bras et celles sans Jésus repose sur le </a:t>
            </a:r>
            <a:r>
              <a:rPr lang="fr-FR" sz="2400" b="1" i="0" dirty="0">
                <a:solidFill>
                  <a:srgbClr val="FF0000"/>
                </a:solidFill>
                <a:effectLst/>
                <a:latin typeface="Georgia" panose="02040502050405020303" pitchFamily="18" charset="0"/>
              </a:rPr>
              <a:t>symbolisme</a:t>
            </a:r>
            <a:r>
              <a:rPr lang="fr-FR" sz="2400" b="0" i="0" dirty="0">
                <a:solidFill>
                  <a:srgbClr val="222222"/>
                </a:solidFill>
                <a:effectLst/>
                <a:latin typeface="Georgia" panose="02040502050405020303" pitchFamily="18" charset="0"/>
              </a:rPr>
              <a:t>, la fonction spirituelle et l'époque ou le contexte dans lequel ces statues ont été conçues ou sont vénérées.</a:t>
            </a:r>
            <a:endParaRPr lang="fr-FR" sz="2400" dirty="0"/>
          </a:p>
        </p:txBody>
      </p:sp>
      <p:sp>
        <p:nvSpPr>
          <p:cNvPr id="4" name="ZoneTexte 3">
            <a:extLst>
              <a:ext uri="{FF2B5EF4-FFF2-40B4-BE49-F238E27FC236}">
                <a16:creationId xmlns:a16="http://schemas.microsoft.com/office/drawing/2014/main" id="{DF1D1CF6-748D-1AA2-1CEA-2362AB5AB019}"/>
              </a:ext>
            </a:extLst>
          </p:cNvPr>
          <p:cNvSpPr txBox="1"/>
          <p:nvPr/>
        </p:nvSpPr>
        <p:spPr>
          <a:xfrm>
            <a:off x="119336" y="2655457"/>
            <a:ext cx="5276247" cy="4154984"/>
          </a:xfrm>
          <a:prstGeom prst="rect">
            <a:avLst/>
          </a:prstGeom>
          <a:noFill/>
        </p:spPr>
        <p:txBody>
          <a:bodyPr wrap="square" rtlCol="0">
            <a:spAutoFit/>
          </a:bodyPr>
          <a:lstStyle/>
          <a:p>
            <a:pPr marL="342900" indent="-342900" algn="just">
              <a:buAutoNum type="arabicParenR"/>
            </a:pPr>
            <a:r>
              <a:rPr lang="fr-FR" b="1" i="0" dirty="0">
                <a:solidFill>
                  <a:srgbClr val="222222"/>
                </a:solidFill>
                <a:effectLst/>
                <a:latin typeface="Georgia" panose="02040502050405020303" pitchFamily="18" charset="0"/>
              </a:rPr>
              <a:t>Marie </a:t>
            </a:r>
            <a:r>
              <a:rPr lang="fr-FR" sz="2000" b="1" i="0" dirty="0">
                <a:solidFill>
                  <a:schemeClr val="accent6">
                    <a:lumMod val="60000"/>
                    <a:lumOff val="40000"/>
                  </a:schemeClr>
                </a:solidFill>
                <a:effectLst/>
                <a:latin typeface="Georgia" panose="02040502050405020303" pitchFamily="18" charset="0"/>
              </a:rPr>
              <a:t>avec</a:t>
            </a:r>
            <a:r>
              <a:rPr lang="fr-FR" b="1" i="0" dirty="0">
                <a:solidFill>
                  <a:srgbClr val="222222"/>
                </a:solidFill>
                <a:effectLst/>
                <a:latin typeface="Georgia" panose="02040502050405020303" pitchFamily="18" charset="0"/>
              </a:rPr>
              <a:t> Jésus dans ses bras</a:t>
            </a:r>
          </a:p>
          <a:p>
            <a:pPr algn="just"/>
            <a:endParaRPr lang="fr-FR" b="0" i="0" dirty="0">
              <a:solidFill>
                <a:srgbClr val="222222"/>
              </a:solidFill>
              <a:effectLst/>
              <a:latin typeface="Georgia" panose="02040502050405020303" pitchFamily="18" charset="0"/>
            </a:endParaRPr>
          </a:p>
          <a:p>
            <a:pPr algn="just"/>
            <a:r>
              <a:rPr lang="fr-FR" sz="1600" b="0" i="0" dirty="0">
                <a:solidFill>
                  <a:srgbClr val="222222"/>
                </a:solidFill>
                <a:effectLst/>
                <a:latin typeface="Georgia" panose="02040502050405020303" pitchFamily="18" charset="0"/>
              </a:rPr>
              <a:t>Ce type de représentation souligne le lien maternel entre Marie et Jésus et met l'accent sur son rôle de Mère de Dieu (</a:t>
            </a:r>
            <a:r>
              <a:rPr lang="fr-FR" sz="1600" b="0" i="0" dirty="0" err="1">
                <a:solidFill>
                  <a:srgbClr val="222222"/>
                </a:solidFill>
                <a:effectLst/>
                <a:latin typeface="Georgia" panose="02040502050405020303" pitchFamily="18" charset="0"/>
              </a:rPr>
              <a:t>Theotokos</a:t>
            </a:r>
            <a:r>
              <a:rPr lang="fr-FR" sz="1600" b="0" i="0" dirty="0">
                <a:solidFill>
                  <a:srgbClr val="222222"/>
                </a:solidFill>
                <a:effectLst/>
                <a:latin typeface="Georgia" panose="02040502050405020303" pitchFamily="18" charset="0"/>
              </a:rPr>
              <a:t>). Exemples : </a:t>
            </a:r>
          </a:p>
          <a:p>
            <a:pPr algn="just"/>
            <a:r>
              <a:rPr lang="fr-FR" sz="1600" dirty="0">
                <a:solidFill>
                  <a:srgbClr val="222222"/>
                </a:solidFill>
                <a:latin typeface="Georgia" panose="02040502050405020303" pitchFamily="18" charset="0"/>
              </a:rPr>
              <a:t>- </a:t>
            </a:r>
            <a:r>
              <a:rPr lang="fr-FR" b="1" i="0" dirty="0">
                <a:solidFill>
                  <a:schemeClr val="accent4">
                    <a:lumMod val="60000"/>
                    <a:lumOff val="40000"/>
                  </a:schemeClr>
                </a:solidFill>
                <a:effectLst/>
                <a:latin typeface="Georgia" panose="02040502050405020303" pitchFamily="18" charset="0"/>
              </a:rPr>
              <a:t>Vierge à l’Enfant .</a:t>
            </a:r>
            <a:r>
              <a:rPr lang="fr-FR" sz="1600" b="0" i="0" dirty="0">
                <a:solidFill>
                  <a:srgbClr val="222222"/>
                </a:solidFill>
                <a:effectLst/>
                <a:latin typeface="Georgia" panose="02040502050405020303" pitchFamily="18" charset="0"/>
              </a:rPr>
              <a:t>Marie tient l’Enfant Jésus dans ses bras, souvent souriante et maternelle. C’est une image de tendresse, de proximité divine. </a:t>
            </a:r>
          </a:p>
          <a:p>
            <a:pPr algn="just"/>
            <a:r>
              <a:rPr lang="fr-FR" sz="1600" b="1" i="0" dirty="0">
                <a:solidFill>
                  <a:srgbClr val="FF0000"/>
                </a:solidFill>
                <a:effectLst/>
                <a:latin typeface="Georgia" panose="02040502050405020303" pitchFamily="18" charset="0"/>
              </a:rPr>
              <a:t>Symbolisme :</a:t>
            </a:r>
            <a:r>
              <a:rPr lang="fr-FR" sz="1600" b="0" i="0" dirty="0">
                <a:solidFill>
                  <a:srgbClr val="222222"/>
                </a:solidFill>
                <a:effectLst/>
                <a:latin typeface="Georgia" panose="02040502050405020303" pitchFamily="18" charset="0"/>
              </a:rPr>
              <a:t> Incarnation, tendresse maternelle, Dieu fait homme. Très répandue dans l’art roman, gothique et Renaissance.</a:t>
            </a:r>
          </a:p>
          <a:p>
            <a:r>
              <a:rPr lang="fr-FR" b="1" i="0" dirty="0">
                <a:solidFill>
                  <a:srgbClr val="222222"/>
                </a:solidFill>
                <a:effectLst/>
                <a:latin typeface="Georgia" panose="02040502050405020303" pitchFamily="18" charset="0"/>
              </a:rPr>
              <a:t>- </a:t>
            </a:r>
            <a:r>
              <a:rPr lang="fr-FR" b="1" i="0" dirty="0">
                <a:solidFill>
                  <a:schemeClr val="accent4">
                    <a:lumMod val="60000"/>
                    <a:lumOff val="40000"/>
                  </a:schemeClr>
                </a:solidFill>
                <a:effectLst/>
                <a:latin typeface="Georgia" panose="02040502050405020303" pitchFamily="18" charset="0"/>
              </a:rPr>
              <a:t>Pietà :</a:t>
            </a:r>
            <a:r>
              <a:rPr lang="fr-FR" b="1" i="0" dirty="0">
                <a:solidFill>
                  <a:srgbClr val="222222"/>
                </a:solidFill>
                <a:effectLst/>
                <a:latin typeface="Georgia" panose="02040502050405020303" pitchFamily="18" charset="0"/>
              </a:rPr>
              <a:t> </a:t>
            </a:r>
            <a:r>
              <a:rPr lang="fr-FR" sz="1600" b="0" i="0" dirty="0">
                <a:solidFill>
                  <a:srgbClr val="222222"/>
                </a:solidFill>
                <a:effectLst/>
                <a:latin typeface="Georgia" panose="02040502050405020303" pitchFamily="18" charset="0"/>
              </a:rPr>
              <a:t>Marie tient le corps mort de Jésus après la crucifixion (ex. : la célèbre Pietà de Michel-Ange). </a:t>
            </a:r>
            <a:r>
              <a:rPr lang="fr-FR" sz="1600" b="1" i="0" dirty="0">
                <a:solidFill>
                  <a:srgbClr val="FF0000"/>
                </a:solidFill>
                <a:effectLst/>
                <a:latin typeface="Georgia" panose="02040502050405020303" pitchFamily="18" charset="0"/>
              </a:rPr>
              <a:t>Symbolisme :</a:t>
            </a:r>
            <a:r>
              <a:rPr lang="fr-FR" sz="1600" b="0" i="0" dirty="0">
                <a:solidFill>
                  <a:srgbClr val="222222"/>
                </a:solidFill>
                <a:effectLst/>
                <a:latin typeface="Georgia" panose="02040502050405020303" pitchFamily="18" charset="0"/>
              </a:rPr>
              <a:t> douleur, compassion, participation à la Passion du Christ. Représentation souvent émotive, liée au mystère de la Rédemption.</a:t>
            </a:r>
          </a:p>
        </p:txBody>
      </p:sp>
      <p:sp>
        <p:nvSpPr>
          <p:cNvPr id="6" name="ZoneTexte 5">
            <a:extLst>
              <a:ext uri="{FF2B5EF4-FFF2-40B4-BE49-F238E27FC236}">
                <a16:creationId xmlns:a16="http://schemas.microsoft.com/office/drawing/2014/main" id="{DF2665FF-58F0-760C-447A-43A83B54EC54}"/>
              </a:ext>
            </a:extLst>
          </p:cNvPr>
          <p:cNvSpPr txBox="1"/>
          <p:nvPr/>
        </p:nvSpPr>
        <p:spPr>
          <a:xfrm>
            <a:off x="5581050" y="2644771"/>
            <a:ext cx="6306147" cy="4185761"/>
          </a:xfrm>
          <a:prstGeom prst="rect">
            <a:avLst/>
          </a:prstGeom>
          <a:noFill/>
        </p:spPr>
        <p:txBody>
          <a:bodyPr wrap="square" rtlCol="0">
            <a:spAutoFit/>
          </a:bodyPr>
          <a:lstStyle/>
          <a:p>
            <a:pPr algn="just"/>
            <a:r>
              <a:rPr lang="fr-FR" b="1" i="0" dirty="0">
                <a:solidFill>
                  <a:srgbClr val="222222"/>
                </a:solidFill>
                <a:effectLst/>
                <a:latin typeface="Georgia" panose="02040502050405020303" pitchFamily="18" charset="0"/>
              </a:rPr>
              <a:t>2. Marie </a:t>
            </a:r>
            <a:r>
              <a:rPr lang="fr-FR" sz="2000" b="1" i="0" dirty="0">
                <a:solidFill>
                  <a:schemeClr val="accent6">
                    <a:lumMod val="60000"/>
                    <a:lumOff val="40000"/>
                  </a:schemeClr>
                </a:solidFill>
                <a:effectLst/>
                <a:latin typeface="Georgia" panose="02040502050405020303" pitchFamily="18" charset="0"/>
              </a:rPr>
              <a:t>sans</a:t>
            </a:r>
            <a:r>
              <a:rPr lang="fr-FR" b="1" i="0" dirty="0">
                <a:solidFill>
                  <a:srgbClr val="222222"/>
                </a:solidFill>
                <a:effectLst/>
                <a:latin typeface="Georgia" panose="02040502050405020303" pitchFamily="18" charset="0"/>
              </a:rPr>
              <a:t> Jésus dans ses bras</a:t>
            </a:r>
          </a:p>
          <a:p>
            <a:pPr algn="just"/>
            <a:endParaRPr lang="fr-FR" b="0" i="0" dirty="0">
              <a:solidFill>
                <a:srgbClr val="222222"/>
              </a:solidFill>
              <a:effectLst/>
              <a:latin typeface="Georgia" panose="02040502050405020303" pitchFamily="18" charset="0"/>
            </a:endParaRPr>
          </a:p>
          <a:p>
            <a:r>
              <a:rPr lang="fr-FR" sz="1600" b="0" i="0" dirty="0">
                <a:solidFill>
                  <a:srgbClr val="222222"/>
                </a:solidFill>
                <a:effectLst/>
                <a:latin typeface="Georgia" panose="02040502050405020303" pitchFamily="18" charset="0"/>
              </a:rPr>
              <a:t>Ici, l’accent est mis sur Marie elle-même, dans son rôle spirituel propre : Mère, </a:t>
            </a:r>
            <a:r>
              <a:rPr lang="fr-FR" sz="1600" b="0" i="0" dirty="0" err="1">
                <a:solidFill>
                  <a:srgbClr val="222222"/>
                </a:solidFill>
                <a:effectLst/>
                <a:latin typeface="Georgia" panose="02040502050405020303" pitchFamily="18" charset="0"/>
              </a:rPr>
              <a:t>intercessrice</a:t>
            </a:r>
            <a:r>
              <a:rPr lang="fr-FR" sz="1600" b="0" i="0" dirty="0">
                <a:solidFill>
                  <a:srgbClr val="222222"/>
                </a:solidFill>
                <a:effectLst/>
                <a:latin typeface="Georgia" panose="02040502050405020303" pitchFamily="18" charset="0"/>
              </a:rPr>
              <a:t>, Reine, Immaculée, etc. Exemples : </a:t>
            </a:r>
          </a:p>
          <a:p>
            <a:r>
              <a:rPr lang="fr-FR" sz="1600" dirty="0">
                <a:solidFill>
                  <a:srgbClr val="222222"/>
                </a:solidFill>
                <a:latin typeface="Georgia" panose="02040502050405020303" pitchFamily="18" charset="0"/>
              </a:rPr>
              <a:t>- </a:t>
            </a:r>
            <a:r>
              <a:rPr lang="fr-FR" b="1" i="0" dirty="0">
                <a:solidFill>
                  <a:schemeClr val="accent4">
                    <a:lumMod val="60000"/>
                    <a:lumOff val="40000"/>
                  </a:schemeClr>
                </a:solidFill>
                <a:effectLst/>
                <a:latin typeface="Georgia" panose="02040502050405020303" pitchFamily="18" charset="0"/>
              </a:rPr>
              <a:t>Immaculée Conception.</a:t>
            </a:r>
            <a:endParaRPr lang="fr-FR" b="0" i="0" dirty="0">
              <a:solidFill>
                <a:schemeClr val="accent4">
                  <a:lumMod val="60000"/>
                  <a:lumOff val="40000"/>
                </a:schemeClr>
              </a:solidFill>
              <a:effectLst/>
              <a:latin typeface="Georgia" panose="02040502050405020303" pitchFamily="18" charset="0"/>
            </a:endParaRPr>
          </a:p>
          <a:p>
            <a:r>
              <a:rPr lang="fr-FR" sz="1600" b="0" i="0" dirty="0">
                <a:solidFill>
                  <a:srgbClr val="222222"/>
                </a:solidFill>
                <a:effectLst/>
                <a:latin typeface="Georgia" panose="02040502050405020303" pitchFamily="18" charset="0"/>
              </a:rPr>
              <a:t>Marie debout sur un croissant de lune, écrasant le serpent, les mains jointes ou ouvertes. </a:t>
            </a:r>
          </a:p>
          <a:p>
            <a:r>
              <a:rPr lang="fr-FR" sz="1600" b="1" i="0" dirty="0">
                <a:solidFill>
                  <a:srgbClr val="FF0000"/>
                </a:solidFill>
                <a:effectLst/>
                <a:latin typeface="Georgia" panose="02040502050405020303" pitchFamily="18" charset="0"/>
              </a:rPr>
              <a:t>Symbolisme : </a:t>
            </a:r>
            <a:r>
              <a:rPr lang="fr-FR" sz="1600" b="0" i="0" dirty="0">
                <a:solidFill>
                  <a:srgbClr val="222222"/>
                </a:solidFill>
                <a:effectLst/>
                <a:latin typeface="Georgia" panose="02040502050405020303" pitchFamily="18" charset="0"/>
              </a:rPr>
              <a:t>pureté, absence de péché originel. Culte très populaire depuis le dogme de 1854</a:t>
            </a:r>
          </a:p>
          <a:p>
            <a:pPr marL="285750" indent="-285750">
              <a:buFontTx/>
              <a:buChar char="-"/>
            </a:pPr>
            <a:r>
              <a:rPr lang="fr-FR" b="1" i="0" dirty="0">
                <a:solidFill>
                  <a:srgbClr val="00B0F0"/>
                </a:solidFill>
                <a:effectLst/>
                <a:latin typeface="Georgia" panose="02040502050405020303" pitchFamily="18" charset="0"/>
              </a:rPr>
              <a:t>Notre-Dame de Lourdes, Notre-Dame </a:t>
            </a:r>
            <a:r>
              <a:rPr lang="fr-FR" b="1" i="0" dirty="0" err="1">
                <a:solidFill>
                  <a:srgbClr val="00B0F0"/>
                </a:solidFill>
                <a:effectLst/>
                <a:latin typeface="Georgia" panose="02040502050405020303" pitchFamily="18" charset="0"/>
              </a:rPr>
              <a:t>deFatima</a:t>
            </a:r>
            <a:r>
              <a:rPr lang="fr-FR" b="1" i="0" dirty="0">
                <a:solidFill>
                  <a:srgbClr val="00B0F0"/>
                </a:solidFill>
                <a:effectLst/>
                <a:latin typeface="Georgia" panose="02040502050405020303" pitchFamily="18" charset="0"/>
              </a:rPr>
              <a:t>: </a:t>
            </a:r>
            <a:r>
              <a:rPr lang="fr-FR" sz="1600" b="1" i="0" dirty="0">
                <a:solidFill>
                  <a:srgbClr val="00B0F0"/>
                </a:solidFill>
                <a:effectLst/>
                <a:latin typeface="Georgia" panose="02040502050405020303" pitchFamily="18" charset="0"/>
              </a:rPr>
              <a:t> </a:t>
            </a:r>
          </a:p>
          <a:p>
            <a:r>
              <a:rPr lang="fr-FR" sz="1600" b="0" i="0" dirty="0">
                <a:solidFill>
                  <a:srgbClr val="222222"/>
                </a:solidFill>
                <a:effectLst/>
                <a:latin typeface="Georgia" panose="02040502050405020303" pitchFamily="18" charset="0"/>
              </a:rPr>
              <a:t>Marie seule, apparaissant dans des apparitions reconnues. </a:t>
            </a:r>
          </a:p>
          <a:p>
            <a:r>
              <a:rPr lang="fr-FR" sz="1600" b="1" i="0" dirty="0">
                <a:solidFill>
                  <a:srgbClr val="FF0000"/>
                </a:solidFill>
                <a:effectLst/>
                <a:latin typeface="Georgia" panose="02040502050405020303" pitchFamily="18" charset="0"/>
              </a:rPr>
              <a:t>Symbolisme : </a:t>
            </a:r>
            <a:r>
              <a:rPr lang="fr-FR" sz="1600" b="0" i="0" dirty="0">
                <a:solidFill>
                  <a:srgbClr val="222222"/>
                </a:solidFill>
                <a:effectLst/>
                <a:latin typeface="Georgia" panose="02040502050405020303" pitchFamily="18" charset="0"/>
              </a:rPr>
              <a:t>appel à la prière, à la conversion, à la </a:t>
            </a:r>
            <a:r>
              <a:rPr lang="fr-FR" sz="1600" b="0" i="0" dirty="0" err="1">
                <a:solidFill>
                  <a:srgbClr val="222222"/>
                </a:solidFill>
                <a:effectLst/>
                <a:latin typeface="Georgia" panose="02040502050405020303" pitchFamily="18" charset="0"/>
              </a:rPr>
              <a:t>paix.Souvent</a:t>
            </a:r>
            <a:r>
              <a:rPr lang="fr-FR" sz="1600" b="0" i="0" dirty="0">
                <a:solidFill>
                  <a:srgbClr val="222222"/>
                </a:solidFill>
                <a:effectLst/>
                <a:latin typeface="Georgia" panose="02040502050405020303" pitchFamily="18" charset="0"/>
              </a:rPr>
              <a:t> liées à des messages ou promesses spirituelles.</a:t>
            </a:r>
          </a:p>
          <a:p>
            <a:r>
              <a:rPr lang="fr-FR" sz="1600" b="1" i="0" dirty="0">
                <a:solidFill>
                  <a:srgbClr val="222222"/>
                </a:solidFill>
                <a:effectLst/>
                <a:latin typeface="Georgia" panose="02040502050405020303" pitchFamily="18" charset="0"/>
              </a:rPr>
              <a:t>- </a:t>
            </a:r>
            <a:r>
              <a:rPr lang="fr-FR" b="1" i="0" dirty="0">
                <a:solidFill>
                  <a:schemeClr val="accent4">
                    <a:lumMod val="60000"/>
                    <a:lumOff val="40000"/>
                  </a:schemeClr>
                </a:solidFill>
                <a:effectLst/>
                <a:latin typeface="Georgia" panose="02040502050405020303" pitchFamily="18" charset="0"/>
              </a:rPr>
              <a:t>Vierge de l’Assomption : </a:t>
            </a:r>
            <a:r>
              <a:rPr lang="fr-FR" sz="1600" b="0" i="0" dirty="0">
                <a:solidFill>
                  <a:srgbClr val="222222"/>
                </a:solidFill>
                <a:effectLst/>
                <a:latin typeface="Georgia" panose="02040502050405020303" pitchFamily="18" charset="0"/>
              </a:rPr>
              <a:t>Marie élevée au ciel, souvent entourée d’anges. </a:t>
            </a:r>
            <a:r>
              <a:rPr lang="fr-FR" sz="1600" b="1" i="0" dirty="0">
                <a:solidFill>
                  <a:srgbClr val="FF0000"/>
                </a:solidFill>
                <a:effectLst/>
                <a:latin typeface="Georgia" panose="02040502050405020303" pitchFamily="18" charset="0"/>
              </a:rPr>
              <a:t>Symbolisme :</a:t>
            </a:r>
            <a:r>
              <a:rPr lang="fr-FR" sz="1600" b="0" i="0" dirty="0">
                <a:solidFill>
                  <a:srgbClr val="222222"/>
                </a:solidFill>
                <a:effectLst/>
                <a:latin typeface="Georgia" panose="02040502050405020303" pitchFamily="18" charset="0"/>
              </a:rPr>
              <a:t> glorification de Marie, espérance chrétienne.</a:t>
            </a:r>
          </a:p>
        </p:txBody>
      </p:sp>
    </p:spTree>
    <p:extLst>
      <p:ext uri="{BB962C8B-B14F-4D97-AF65-F5344CB8AC3E}">
        <p14:creationId xmlns:p14="http://schemas.microsoft.com/office/powerpoint/2010/main" val="595355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7AAB5BD8-0F1A-378A-D962-FC404EBF285B}"/>
              </a:ext>
            </a:extLst>
          </p:cNvPr>
          <p:cNvGraphicFramePr>
            <a:graphicFrameLocks noGrp="1"/>
          </p:cNvGraphicFramePr>
          <p:nvPr>
            <p:ph idx="1"/>
            <p:extLst>
              <p:ext uri="{D42A27DB-BD31-4B8C-83A1-F6EECF244321}">
                <p14:modId xmlns:p14="http://schemas.microsoft.com/office/powerpoint/2010/main" val="2744701511"/>
              </p:ext>
            </p:extLst>
          </p:nvPr>
        </p:nvGraphicFramePr>
        <p:xfrm>
          <a:off x="1271464" y="980729"/>
          <a:ext cx="9433048" cy="3044408"/>
        </p:xfrm>
        <a:graphic>
          <a:graphicData uri="http://schemas.openxmlformats.org/drawingml/2006/table">
            <a:tbl>
              <a:tblPr/>
              <a:tblGrid>
                <a:gridCol w="4536504">
                  <a:extLst>
                    <a:ext uri="{9D8B030D-6E8A-4147-A177-3AD203B41FA5}">
                      <a16:colId xmlns:a16="http://schemas.microsoft.com/office/drawing/2014/main" val="2025362643"/>
                    </a:ext>
                  </a:extLst>
                </a:gridCol>
                <a:gridCol w="4896544">
                  <a:extLst>
                    <a:ext uri="{9D8B030D-6E8A-4147-A177-3AD203B41FA5}">
                      <a16:colId xmlns:a16="http://schemas.microsoft.com/office/drawing/2014/main" val="3075599883"/>
                    </a:ext>
                  </a:extLst>
                </a:gridCol>
              </a:tblGrid>
              <a:tr h="432047">
                <a:tc>
                  <a:txBody>
                    <a:bodyPr/>
                    <a:lstStyle/>
                    <a:p>
                      <a:pPr algn="ctr" fontAlgn="t"/>
                      <a:r>
                        <a:rPr lang="fr-FR" dirty="0">
                          <a:solidFill>
                            <a:srgbClr val="1A4F8B"/>
                          </a:solidFill>
                          <a:effectLst/>
                        </a:rPr>
                        <a:t>Marie avec Jésus</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E8F1FB"/>
                    </a:solidFill>
                  </a:tcPr>
                </a:tc>
                <a:tc>
                  <a:txBody>
                    <a:bodyPr/>
                    <a:lstStyle/>
                    <a:p>
                      <a:pPr algn="ctr" fontAlgn="t"/>
                      <a:r>
                        <a:rPr lang="fr-FR">
                          <a:solidFill>
                            <a:srgbClr val="1A4F8B"/>
                          </a:solidFill>
                          <a:effectLst/>
                        </a:rPr>
                        <a:t>Marie sans Jésus</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E8F1FB"/>
                    </a:solidFill>
                  </a:tcPr>
                </a:tc>
                <a:extLst>
                  <a:ext uri="{0D108BD9-81ED-4DB2-BD59-A6C34878D82A}">
                    <a16:rowId xmlns:a16="http://schemas.microsoft.com/office/drawing/2014/main" val="1167394820"/>
                  </a:ext>
                </a:extLst>
              </a:tr>
              <a:tr h="497228">
                <a:tc>
                  <a:txBody>
                    <a:bodyPr/>
                    <a:lstStyle/>
                    <a:p>
                      <a:pPr algn="l" fontAlgn="t"/>
                      <a:r>
                        <a:rPr lang="fr-FR" dirty="0">
                          <a:effectLst/>
                        </a:rPr>
                        <a:t>Accent sur son rôle de mère</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tc>
                  <a:txBody>
                    <a:bodyPr/>
                    <a:lstStyle/>
                    <a:p>
                      <a:pPr algn="l" fontAlgn="t"/>
                      <a:r>
                        <a:rPr lang="fr-FR">
                          <a:effectLst/>
                        </a:rPr>
                        <a:t>Accent sur son rôle spirituel propre</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extLst>
                  <a:ext uri="{0D108BD9-81ED-4DB2-BD59-A6C34878D82A}">
                    <a16:rowId xmlns:a16="http://schemas.microsoft.com/office/drawing/2014/main" val="1156876046"/>
                  </a:ext>
                </a:extLst>
              </a:tr>
              <a:tr h="497228">
                <a:tc>
                  <a:txBody>
                    <a:bodyPr/>
                    <a:lstStyle/>
                    <a:p>
                      <a:pPr algn="l" fontAlgn="t"/>
                      <a:r>
                        <a:rPr lang="fr-FR">
                          <a:effectLst/>
                        </a:rPr>
                        <a:t>Vierge à l’Enfant, Pietà</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tc>
                  <a:txBody>
                    <a:bodyPr/>
                    <a:lstStyle/>
                    <a:p>
                      <a:pPr algn="l" fontAlgn="t"/>
                      <a:r>
                        <a:rPr lang="fr-FR">
                          <a:effectLst/>
                        </a:rPr>
                        <a:t>Immaculée, Apparitions, Assomption</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extLst>
                  <a:ext uri="{0D108BD9-81ED-4DB2-BD59-A6C34878D82A}">
                    <a16:rowId xmlns:a16="http://schemas.microsoft.com/office/drawing/2014/main" val="1564405004"/>
                  </a:ext>
                </a:extLst>
              </a:tr>
              <a:tr h="798916">
                <a:tc>
                  <a:txBody>
                    <a:bodyPr/>
                    <a:lstStyle/>
                    <a:p>
                      <a:pPr algn="l" fontAlgn="t"/>
                      <a:r>
                        <a:rPr lang="fr-FR" dirty="0">
                          <a:effectLst/>
                        </a:rPr>
                        <a:t>Symbole de l’incarnation, de la douleur </a:t>
                      </a:r>
                    </a:p>
                    <a:p>
                      <a:pPr algn="l" fontAlgn="t"/>
                      <a:r>
                        <a:rPr lang="fr-FR" dirty="0">
                          <a:effectLst/>
                        </a:rPr>
                        <a:t>ou de la tendresse</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tc>
                  <a:txBody>
                    <a:bodyPr/>
                    <a:lstStyle/>
                    <a:p>
                      <a:pPr algn="l" fontAlgn="t"/>
                      <a:r>
                        <a:rPr lang="fr-FR">
                          <a:effectLst/>
                        </a:rPr>
                        <a:t>Symbole de pureté, de royauté et de médiation</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extLst>
                  <a:ext uri="{0D108BD9-81ED-4DB2-BD59-A6C34878D82A}">
                    <a16:rowId xmlns:a16="http://schemas.microsoft.com/office/drawing/2014/main" val="1170728177"/>
                  </a:ext>
                </a:extLst>
              </a:tr>
              <a:tr h="798916">
                <a:tc>
                  <a:txBody>
                    <a:bodyPr/>
                    <a:lstStyle/>
                    <a:p>
                      <a:pPr algn="l" fontAlgn="t"/>
                      <a:r>
                        <a:rPr lang="fr-FR" dirty="0">
                          <a:effectLst/>
                        </a:rPr>
                        <a:t>Représentation historique de la vie de Jésus</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tc>
                  <a:txBody>
                    <a:bodyPr/>
                    <a:lstStyle/>
                    <a:p>
                      <a:pPr algn="l" fontAlgn="t"/>
                      <a:r>
                        <a:rPr lang="fr-FR" dirty="0">
                          <a:effectLst/>
                        </a:rPr>
                        <a:t>Représentation théologique ou mystique de Marie</a:t>
                      </a:r>
                    </a:p>
                  </a:txBody>
                  <a:tcPr marL="88900" marR="88900" marT="88900" marB="88900">
                    <a:lnL w="6350" cap="flat" cmpd="sng" algn="ctr">
                      <a:solidFill>
                        <a:srgbClr val="D6E3F3"/>
                      </a:solidFill>
                      <a:prstDash val="solid"/>
                      <a:round/>
                      <a:headEnd type="none" w="med" len="med"/>
                      <a:tailEnd type="none" w="med" len="med"/>
                    </a:lnL>
                    <a:lnR w="6350" cap="flat" cmpd="sng" algn="ctr">
                      <a:solidFill>
                        <a:srgbClr val="D6E3F3"/>
                      </a:solidFill>
                      <a:prstDash val="solid"/>
                      <a:round/>
                      <a:headEnd type="none" w="med" len="med"/>
                      <a:tailEnd type="none" w="med" len="med"/>
                    </a:lnR>
                    <a:lnT w="6350" cap="flat" cmpd="sng" algn="ctr">
                      <a:solidFill>
                        <a:srgbClr val="D6E3F3"/>
                      </a:solidFill>
                      <a:prstDash val="solid"/>
                      <a:round/>
                      <a:headEnd type="none" w="med" len="med"/>
                      <a:tailEnd type="none" w="med" len="med"/>
                    </a:lnT>
                    <a:lnB w="6350" cap="flat" cmpd="sng" algn="ctr">
                      <a:solidFill>
                        <a:srgbClr val="D6E3F3"/>
                      </a:solidFill>
                      <a:prstDash val="solid"/>
                      <a:round/>
                      <a:headEnd type="none" w="med" len="med"/>
                      <a:tailEnd type="none" w="med" len="med"/>
                    </a:lnB>
                    <a:solidFill>
                      <a:srgbClr val="FFFFFF"/>
                    </a:solidFill>
                  </a:tcPr>
                </a:tc>
                <a:extLst>
                  <a:ext uri="{0D108BD9-81ED-4DB2-BD59-A6C34878D82A}">
                    <a16:rowId xmlns:a16="http://schemas.microsoft.com/office/drawing/2014/main" val="1204080646"/>
                  </a:ext>
                </a:extLst>
              </a:tr>
            </a:tbl>
          </a:graphicData>
        </a:graphic>
      </p:graphicFrame>
      <p:sp>
        <p:nvSpPr>
          <p:cNvPr id="5" name="Rectangle 1">
            <a:extLst>
              <a:ext uri="{FF2B5EF4-FFF2-40B4-BE49-F238E27FC236}">
                <a16:creationId xmlns:a16="http://schemas.microsoft.com/office/drawing/2014/main" id="{B91E47CD-D01F-A811-277D-ED5011A9E883}"/>
              </a:ext>
            </a:extLst>
          </p:cNvPr>
          <p:cNvSpPr>
            <a:spLocks noChangeArrowheads="1"/>
          </p:cNvSpPr>
          <p:nvPr/>
        </p:nvSpPr>
        <p:spPr bwMode="auto">
          <a:xfrm>
            <a:off x="1775520" y="-116378"/>
            <a:ext cx="9577064" cy="12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8569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00B0F0"/>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B0F0"/>
                </a:solidFill>
                <a:effectLst/>
                <a:latin typeface="Georgia" panose="02040502050405020303" pitchFamily="18" charset="0"/>
              </a:rPr>
              <a:t>En résumé: Deux représentations de Marie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descr="Une image contenant texte, peinture, Visage humain, art&#10;&#10;Le contenu généré par l’IA peut être incorrect.">
            <a:extLst>
              <a:ext uri="{FF2B5EF4-FFF2-40B4-BE49-F238E27FC236}">
                <a16:creationId xmlns:a16="http://schemas.microsoft.com/office/drawing/2014/main" id="{8B6337A9-94D3-2D43-215C-EA49C6B04F54}"/>
              </a:ext>
            </a:extLst>
          </p:cNvPr>
          <p:cNvPicPr>
            <a:picLocks noChangeAspect="1"/>
          </p:cNvPicPr>
          <p:nvPr/>
        </p:nvPicPr>
        <p:blipFill>
          <a:blip r:embed="rId2"/>
          <a:stretch>
            <a:fillRect/>
          </a:stretch>
        </p:blipFill>
        <p:spPr>
          <a:xfrm>
            <a:off x="2135560" y="4149080"/>
            <a:ext cx="1847850" cy="2476500"/>
          </a:xfrm>
          <a:prstGeom prst="rect">
            <a:avLst/>
          </a:prstGeom>
        </p:spPr>
      </p:pic>
      <p:pic>
        <p:nvPicPr>
          <p:cNvPr id="9" name="Image 8" descr="Une image contenant plein air, statue, habits, bâtiment&#10;&#10;Le contenu généré par l’IA peut être incorrect.">
            <a:extLst>
              <a:ext uri="{FF2B5EF4-FFF2-40B4-BE49-F238E27FC236}">
                <a16:creationId xmlns:a16="http://schemas.microsoft.com/office/drawing/2014/main" id="{6E9DA916-3884-A416-B147-FB984FD1BCDC}"/>
              </a:ext>
            </a:extLst>
          </p:cNvPr>
          <p:cNvPicPr>
            <a:picLocks noChangeAspect="1"/>
          </p:cNvPicPr>
          <p:nvPr/>
        </p:nvPicPr>
        <p:blipFill>
          <a:blip r:embed="rId3"/>
          <a:stretch>
            <a:fillRect/>
          </a:stretch>
        </p:blipFill>
        <p:spPr>
          <a:xfrm>
            <a:off x="7104113" y="4126372"/>
            <a:ext cx="1584176" cy="2380592"/>
          </a:xfrm>
          <a:prstGeom prst="rect">
            <a:avLst/>
          </a:prstGeom>
        </p:spPr>
      </p:pic>
    </p:spTree>
    <p:extLst>
      <p:ext uri="{BB962C8B-B14F-4D97-AF65-F5344CB8AC3E}">
        <p14:creationId xmlns:p14="http://schemas.microsoft.com/office/powerpoint/2010/main" val="593115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3F79D-7239-574F-312F-42C533A2CA8B}"/>
              </a:ext>
            </a:extLst>
          </p:cNvPr>
          <p:cNvSpPr>
            <a:spLocks noGrp="1"/>
          </p:cNvSpPr>
          <p:nvPr>
            <p:ph type="title"/>
          </p:nvPr>
        </p:nvSpPr>
        <p:spPr>
          <a:xfrm>
            <a:off x="983432" y="152446"/>
            <a:ext cx="10515600" cy="492397"/>
          </a:xfrm>
        </p:spPr>
        <p:txBody>
          <a:bodyPr>
            <a:noAutofit/>
          </a:bodyPr>
          <a:lstStyle/>
          <a:p>
            <a:r>
              <a:rPr lang="fr-FR" b="1" i="0" dirty="0">
                <a:solidFill>
                  <a:schemeClr val="accent4">
                    <a:lumMod val="75000"/>
                  </a:schemeClr>
                </a:solidFill>
                <a:effectLst/>
                <a:latin typeface="Georgia" panose="02040502050405020303" pitchFamily="18" charset="0"/>
              </a:rPr>
              <a:t>16) Conclusion</a:t>
            </a:r>
            <a:endParaRPr lang="fr-FR"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E6B719DF-D08E-AF5E-13CC-E9C0C321042E}"/>
              </a:ext>
            </a:extLst>
          </p:cNvPr>
          <p:cNvSpPr>
            <a:spLocks noGrp="1"/>
          </p:cNvSpPr>
          <p:nvPr>
            <p:ph idx="1"/>
          </p:nvPr>
        </p:nvSpPr>
        <p:spPr>
          <a:xfrm>
            <a:off x="838200" y="980728"/>
            <a:ext cx="10515600" cy="2376264"/>
          </a:xfrm>
        </p:spPr>
        <p:txBody>
          <a:bodyPr/>
          <a:lstStyle/>
          <a:p>
            <a:pPr algn="just"/>
            <a:r>
              <a:rPr lang="fr-FR" sz="2400" b="1" i="0" dirty="0">
                <a:solidFill>
                  <a:srgbClr val="00B050"/>
                </a:solidFill>
                <a:effectLst/>
                <a:latin typeface="Georgia" panose="02040502050405020303" pitchFamily="18" charset="0"/>
              </a:rPr>
              <a:t>Ce que Marie peut dire aux jeunes aujourd’hui</a:t>
            </a:r>
            <a:endParaRPr lang="fr-FR" sz="2400" b="0" i="0" dirty="0">
              <a:solidFill>
                <a:srgbClr val="00B050"/>
              </a:solidFill>
              <a:effectLst/>
              <a:latin typeface="Georgia" panose="02040502050405020303" pitchFamily="18" charset="0"/>
            </a:endParaRPr>
          </a:p>
          <a:p>
            <a:pPr algn="just">
              <a:buFont typeface="Arial" panose="020B0604020202020204" pitchFamily="34" charset="0"/>
              <a:buChar char="•"/>
            </a:pPr>
            <a:r>
              <a:rPr lang="fr-FR" sz="2400" b="0" i="0" dirty="0">
                <a:solidFill>
                  <a:srgbClr val="222222"/>
                </a:solidFill>
                <a:effectLst/>
                <a:latin typeface="Georgia" panose="02040502050405020303" pitchFamily="18" charset="0"/>
              </a:rPr>
              <a:t>Dieu fait confiance à des personnes ordinaires.</a:t>
            </a:r>
          </a:p>
          <a:p>
            <a:pPr algn="just">
              <a:buFont typeface="Arial" panose="020B0604020202020204" pitchFamily="34" charset="0"/>
              <a:buChar char="•"/>
            </a:pPr>
            <a:r>
              <a:rPr lang="fr-FR" sz="2400" b="0" i="0" dirty="0">
                <a:solidFill>
                  <a:srgbClr val="222222"/>
                </a:solidFill>
                <a:effectLst/>
                <a:latin typeface="Georgia" panose="02040502050405020303" pitchFamily="18" charset="0"/>
              </a:rPr>
              <a:t>La foi n’enlève pas la liberté, elle l’engage.</a:t>
            </a:r>
          </a:p>
          <a:p>
            <a:pPr algn="just">
              <a:buFont typeface="Arial" panose="020B0604020202020204" pitchFamily="34" charset="0"/>
              <a:buChar char="•"/>
            </a:pPr>
            <a:r>
              <a:rPr lang="fr-FR" sz="2400" b="0" i="0" dirty="0">
                <a:solidFill>
                  <a:srgbClr val="222222"/>
                </a:solidFill>
                <a:effectLst/>
                <a:latin typeface="Georgia" panose="02040502050405020303" pitchFamily="18" charset="0"/>
              </a:rPr>
              <a:t>Dire « oui » peut transformer une vie.</a:t>
            </a:r>
          </a:p>
          <a:p>
            <a:pPr algn="just">
              <a:buFont typeface="Arial" panose="020B0604020202020204" pitchFamily="34" charset="0"/>
              <a:buChar char="•"/>
            </a:pPr>
            <a:r>
              <a:rPr lang="fr-FR" sz="2400" b="0" i="0" dirty="0">
                <a:solidFill>
                  <a:srgbClr val="222222"/>
                </a:solidFill>
                <a:effectLst/>
                <a:latin typeface="Georgia" panose="02040502050405020303" pitchFamily="18" charset="0"/>
              </a:rPr>
              <a:t>Les différences chrétiennes ne doivent pas diviser mais enrichir.</a:t>
            </a:r>
          </a:p>
          <a:p>
            <a:endParaRPr lang="fr-FR" dirty="0"/>
          </a:p>
        </p:txBody>
      </p:sp>
      <p:sp>
        <p:nvSpPr>
          <p:cNvPr id="4" name="ZoneTexte 3">
            <a:extLst>
              <a:ext uri="{FF2B5EF4-FFF2-40B4-BE49-F238E27FC236}">
                <a16:creationId xmlns:a16="http://schemas.microsoft.com/office/drawing/2014/main" id="{5A9327EA-CE9C-FFE3-8068-D2928F8A506F}"/>
              </a:ext>
            </a:extLst>
          </p:cNvPr>
          <p:cNvSpPr txBox="1"/>
          <p:nvPr/>
        </p:nvSpPr>
        <p:spPr>
          <a:xfrm>
            <a:off x="911424" y="3500544"/>
            <a:ext cx="10801200" cy="3139321"/>
          </a:xfrm>
          <a:prstGeom prst="rect">
            <a:avLst/>
          </a:prstGeom>
          <a:noFill/>
        </p:spPr>
        <p:txBody>
          <a:bodyPr wrap="square" rtlCol="0">
            <a:spAutoFit/>
          </a:bodyPr>
          <a:lstStyle/>
          <a:p>
            <a:pPr algn="just"/>
            <a:r>
              <a:rPr lang="fr-FR" b="1" i="0" dirty="0">
                <a:solidFill>
                  <a:srgbClr val="FF0000"/>
                </a:solidFill>
                <a:effectLst/>
                <a:latin typeface="Georgia" panose="02040502050405020303" pitchFamily="18" charset="0"/>
              </a:rPr>
              <a:t>Résumé</a:t>
            </a:r>
            <a:endParaRPr lang="fr-FR" b="0" i="0" dirty="0">
              <a:solidFill>
                <a:srgbClr val="FF0000"/>
              </a:solidFill>
              <a:effectLst/>
              <a:latin typeface="Georgia" panose="02040502050405020303" pitchFamily="18" charset="0"/>
            </a:endParaRPr>
          </a:p>
          <a:p>
            <a:pPr algn="just">
              <a:buFont typeface="Arial" panose="020B0604020202020204" pitchFamily="34" charset="0"/>
              <a:buChar char="•"/>
            </a:pPr>
            <a:r>
              <a:rPr lang="fr-FR" b="0" i="0" dirty="0">
                <a:solidFill>
                  <a:srgbClr val="222222"/>
                </a:solidFill>
                <a:effectLst/>
                <a:latin typeface="Georgia" panose="02040502050405020303" pitchFamily="18" charset="0"/>
              </a:rPr>
              <a:t>Marie naît, selon la tradition, de parents justes (Anne et Joachim). Consacrée à Dieu dès son enfance (tradition apocryphe), elle vit à Nazareth et est fiancée à Joseph. L’ange Gabriel lui annonce qu’elle concevra un Fils par l’Esprit Saint — elle accepte librement. Elle met au monde Jésus à Bethléem ; plus tard, elle accompagne sa vie familiale à Nazareth. Présente aux moments clés (Noces de Cana, au pied de la croix), elle devient, par sa foi et sa maternité divine, figure centrale pour l’Église : Mère de Dieu, modèle d’obéissance et d’union à Christ. Après la Résurrection, elle est associée aux disciples en prière et à la naissance de l’Église. À la fin de sa vie terrestre, la tradition chrétienne dit qu’elle « s’endort » (Dormition) et qu’elle est élevée en gloire — l’Église latine parle d’Assomption (montée aux cieux corps et âme) — et l’Église catholique l’a proclamée en dogme. Tout au long des siècles, sa vie a été méditée, chantée et amplifiée par d’innombrables textes, homélies et dévotions.</a:t>
            </a:r>
          </a:p>
        </p:txBody>
      </p:sp>
    </p:spTree>
    <p:extLst>
      <p:ext uri="{BB962C8B-B14F-4D97-AF65-F5344CB8AC3E}">
        <p14:creationId xmlns:p14="http://schemas.microsoft.com/office/powerpoint/2010/main" val="4171434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8D9DC-A46C-F018-E8DA-A04CC488322C}"/>
              </a:ext>
            </a:extLst>
          </p:cNvPr>
          <p:cNvSpPr>
            <a:spLocks noGrp="1"/>
          </p:cNvSpPr>
          <p:nvPr>
            <p:ph type="title"/>
          </p:nvPr>
        </p:nvSpPr>
        <p:spPr>
          <a:xfrm>
            <a:off x="1487488" y="332656"/>
            <a:ext cx="9217024" cy="615603"/>
          </a:xfrm>
        </p:spPr>
        <p:txBody>
          <a:bodyPr>
            <a:normAutofit fontScale="90000"/>
          </a:bodyPr>
          <a:lstStyle/>
          <a:p>
            <a:r>
              <a:rPr lang="fr-FR" dirty="0">
                <a:hlinkClick r:id="rId2"/>
              </a:rPr>
              <a:t>Site internet à visiter: www.catholique31.fr</a:t>
            </a:r>
            <a:endParaRPr lang="fr-FR" dirty="0"/>
          </a:p>
        </p:txBody>
      </p:sp>
      <p:pic>
        <p:nvPicPr>
          <p:cNvPr id="5" name="Espace réservé du contenu 4">
            <a:extLst>
              <a:ext uri="{FF2B5EF4-FFF2-40B4-BE49-F238E27FC236}">
                <a16:creationId xmlns:a16="http://schemas.microsoft.com/office/drawing/2014/main" id="{206D7D26-1695-9B3D-58F6-E0E17B8BBC33}"/>
              </a:ext>
            </a:extLst>
          </p:cNvPr>
          <p:cNvPicPr>
            <a:picLocks noGrp="1" noChangeAspect="1"/>
          </p:cNvPicPr>
          <p:nvPr>
            <p:ph idx="1"/>
          </p:nvPr>
        </p:nvPicPr>
        <p:blipFill>
          <a:blip r:embed="rId3"/>
          <a:stretch>
            <a:fillRect/>
          </a:stretch>
        </p:blipFill>
        <p:spPr>
          <a:xfrm>
            <a:off x="1271464" y="1311832"/>
            <a:ext cx="9577064" cy="5338781"/>
          </a:xfrm>
        </p:spPr>
      </p:pic>
    </p:spTree>
    <p:extLst>
      <p:ext uri="{BB962C8B-B14F-4D97-AF65-F5344CB8AC3E}">
        <p14:creationId xmlns:p14="http://schemas.microsoft.com/office/powerpoint/2010/main" val="343027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ECE97D-6B75-E28F-E4A0-8F80FECAC7C3}"/>
              </a:ext>
            </a:extLst>
          </p:cNvPr>
          <p:cNvSpPr>
            <a:spLocks noGrp="1"/>
          </p:cNvSpPr>
          <p:nvPr>
            <p:ph idx="1"/>
          </p:nvPr>
        </p:nvSpPr>
        <p:spPr>
          <a:xfrm>
            <a:off x="838200" y="188640"/>
            <a:ext cx="10515600" cy="6480720"/>
          </a:xfrm>
        </p:spPr>
        <p:txBody>
          <a:bodyPr>
            <a:noAutofit/>
          </a:bodyPr>
          <a:lstStyle/>
          <a:p>
            <a:r>
              <a:rPr lang="fr-FR" sz="4000" dirty="0">
                <a:solidFill>
                  <a:srgbClr val="222222"/>
                </a:solidFill>
                <a:latin typeface="Georgia" panose="02040502050405020303" pitchFamily="18" charset="0"/>
              </a:rPr>
              <a:t>T</a:t>
            </a:r>
            <a:r>
              <a:rPr lang="fr-FR" sz="4000" b="0" i="0" dirty="0">
                <a:solidFill>
                  <a:srgbClr val="222222"/>
                </a:solidFill>
                <a:effectLst/>
                <a:latin typeface="Georgia" panose="02040502050405020303" pitchFamily="18" charset="0"/>
              </a:rPr>
              <a:t>radition orientale: </a:t>
            </a:r>
          </a:p>
          <a:p>
            <a:r>
              <a:rPr lang="fr-FR" sz="3200" b="0" i="0" dirty="0">
                <a:solidFill>
                  <a:schemeClr val="accent4">
                    <a:lumMod val="50000"/>
                  </a:schemeClr>
                </a:solidFill>
                <a:effectLst/>
                <a:latin typeface="Georgia" panose="02040502050405020303" pitchFamily="18" charset="0"/>
              </a:rPr>
              <a:t>10 Septénaires de la vie de la Vierge Marie soit    </a:t>
            </a:r>
          </a:p>
          <a:p>
            <a:r>
              <a:rPr lang="fr-FR" sz="3200" b="0" i="0" dirty="0">
                <a:solidFill>
                  <a:schemeClr val="accent4">
                    <a:lumMod val="75000"/>
                  </a:schemeClr>
                </a:solidFill>
                <a:effectLst/>
                <a:latin typeface="Georgia" panose="02040502050405020303" pitchFamily="18" charset="0"/>
              </a:rPr>
              <a:t>70 années, que l’on peut diviser en: </a:t>
            </a:r>
          </a:p>
          <a:p>
            <a:pPr lvl="1"/>
            <a:r>
              <a:rPr lang="fr-FR" sz="2800" b="0" i="0" dirty="0">
                <a:solidFill>
                  <a:schemeClr val="accent4">
                    <a:lumMod val="75000"/>
                  </a:schemeClr>
                </a:solidFill>
                <a:effectLst/>
                <a:latin typeface="Georgia" panose="02040502050405020303" pitchFamily="18" charset="0"/>
              </a:rPr>
              <a:t>20 demi-septénaires (3 ans et demi : une durée qu'on retrouve souvent dans la Bible cf. </a:t>
            </a:r>
            <a:r>
              <a:rPr lang="fr-FR" sz="2800" b="0" i="0" dirty="0" err="1">
                <a:solidFill>
                  <a:schemeClr val="accent4">
                    <a:lumMod val="75000"/>
                  </a:schemeClr>
                </a:solidFill>
                <a:effectLst/>
                <a:latin typeface="Georgia" panose="02040502050405020303" pitchFamily="18" charset="0"/>
              </a:rPr>
              <a:t>Ap</a:t>
            </a:r>
            <a:r>
              <a:rPr lang="fr-FR" sz="2800" b="0" i="0" dirty="0">
                <a:solidFill>
                  <a:schemeClr val="accent4">
                    <a:lumMod val="75000"/>
                  </a:schemeClr>
                </a:solidFill>
                <a:effectLst/>
                <a:latin typeface="Georgia" panose="02040502050405020303" pitchFamily="18" charset="0"/>
              </a:rPr>
              <a:t> 11,2 ou </a:t>
            </a:r>
            <a:r>
              <a:rPr lang="fr-FR" sz="2800" b="0" i="0" dirty="0" err="1">
                <a:solidFill>
                  <a:schemeClr val="accent4">
                    <a:lumMod val="75000"/>
                  </a:schemeClr>
                </a:solidFill>
                <a:effectLst/>
                <a:latin typeface="Georgia" panose="02040502050405020303" pitchFamily="18" charset="0"/>
              </a:rPr>
              <a:t>Ap</a:t>
            </a:r>
            <a:r>
              <a:rPr lang="fr-FR" sz="2800" b="0" i="0" dirty="0">
                <a:solidFill>
                  <a:schemeClr val="accent4">
                    <a:lumMod val="75000"/>
                  </a:schemeClr>
                </a:solidFill>
                <a:effectLst/>
                <a:latin typeface="Georgia" panose="02040502050405020303" pitchFamily="18" charset="0"/>
              </a:rPr>
              <a:t> 13,5 : </a:t>
            </a:r>
          </a:p>
          <a:p>
            <a:pPr lvl="1"/>
            <a:r>
              <a:rPr lang="fr-FR" sz="2800" b="0" i="0" dirty="0">
                <a:solidFill>
                  <a:schemeClr val="accent4">
                    <a:lumMod val="75000"/>
                  </a:schemeClr>
                </a:solidFill>
                <a:effectLst/>
                <a:latin typeface="Georgia" panose="02040502050405020303" pitchFamily="18" charset="0"/>
              </a:rPr>
              <a:t>"42 mois" </a:t>
            </a:r>
            <a:r>
              <a:rPr lang="fr-FR" sz="2800" b="0" i="0" dirty="0" err="1">
                <a:solidFill>
                  <a:schemeClr val="accent4">
                    <a:lumMod val="75000"/>
                  </a:schemeClr>
                </a:solidFill>
                <a:effectLst/>
                <a:latin typeface="Georgia" panose="02040502050405020303" pitchFamily="18" charset="0"/>
              </a:rPr>
              <a:t>cf</a:t>
            </a:r>
            <a:r>
              <a:rPr lang="fr-FR" sz="2800" b="0" i="0" dirty="0">
                <a:solidFill>
                  <a:schemeClr val="accent4">
                    <a:lumMod val="75000"/>
                  </a:schemeClr>
                </a:solidFill>
                <a:effectLst/>
                <a:latin typeface="Georgia" panose="02040502050405020303" pitchFamily="18" charset="0"/>
              </a:rPr>
              <a:t> </a:t>
            </a:r>
            <a:r>
              <a:rPr lang="fr-FR" sz="2800" b="0" i="0" dirty="0" err="1">
                <a:solidFill>
                  <a:schemeClr val="accent4">
                    <a:lumMod val="75000"/>
                  </a:schemeClr>
                </a:solidFill>
                <a:effectLst/>
                <a:latin typeface="Georgia" panose="02040502050405020303" pitchFamily="18" charset="0"/>
              </a:rPr>
              <a:t>Ap</a:t>
            </a:r>
            <a:r>
              <a:rPr lang="fr-FR" sz="2800" b="0" i="0" dirty="0">
                <a:solidFill>
                  <a:schemeClr val="accent4">
                    <a:lumMod val="75000"/>
                  </a:schemeClr>
                </a:solidFill>
                <a:effectLst/>
                <a:latin typeface="Georgia" panose="02040502050405020303" pitchFamily="18" charset="0"/>
              </a:rPr>
              <a:t> 11,3 ou </a:t>
            </a:r>
            <a:r>
              <a:rPr lang="fr-FR" sz="2800" b="0" i="0" dirty="0" err="1">
                <a:solidFill>
                  <a:schemeClr val="accent4">
                    <a:lumMod val="75000"/>
                  </a:schemeClr>
                </a:solidFill>
                <a:effectLst/>
                <a:latin typeface="Georgia" panose="02040502050405020303" pitchFamily="18" charset="0"/>
              </a:rPr>
              <a:t>Ap</a:t>
            </a:r>
            <a:r>
              <a:rPr lang="fr-FR" sz="2800" b="0" i="0" dirty="0">
                <a:solidFill>
                  <a:schemeClr val="accent4">
                    <a:lumMod val="75000"/>
                  </a:schemeClr>
                </a:solidFill>
                <a:effectLst/>
                <a:latin typeface="Georgia" panose="02040502050405020303" pitchFamily="18" charset="0"/>
              </a:rPr>
              <a:t> 12,6 : </a:t>
            </a:r>
          </a:p>
          <a:p>
            <a:pPr lvl="1"/>
            <a:r>
              <a:rPr lang="fr-FR" sz="2800" b="0" i="0" dirty="0">
                <a:solidFill>
                  <a:schemeClr val="accent4">
                    <a:lumMod val="75000"/>
                  </a:schemeClr>
                </a:solidFill>
                <a:effectLst/>
                <a:latin typeface="Georgia" panose="02040502050405020303" pitchFamily="18" charset="0"/>
              </a:rPr>
              <a:t>"1.260 jours" </a:t>
            </a:r>
            <a:r>
              <a:rPr lang="fr-FR" sz="2800" b="0" i="0" dirty="0" err="1">
                <a:solidFill>
                  <a:schemeClr val="accent4">
                    <a:lumMod val="75000"/>
                  </a:schemeClr>
                </a:solidFill>
                <a:effectLst/>
                <a:latin typeface="Georgia" panose="02040502050405020303" pitchFamily="18" charset="0"/>
              </a:rPr>
              <a:t>cf</a:t>
            </a:r>
            <a:r>
              <a:rPr lang="fr-FR" sz="2800" b="0" i="0" dirty="0">
                <a:solidFill>
                  <a:schemeClr val="accent4">
                    <a:lumMod val="75000"/>
                  </a:schemeClr>
                </a:solidFill>
                <a:effectLst/>
                <a:latin typeface="Georgia" panose="02040502050405020303" pitchFamily="18" charset="0"/>
              </a:rPr>
              <a:t> </a:t>
            </a:r>
            <a:r>
              <a:rPr lang="fr-FR" sz="2800" b="0" i="0" dirty="0" err="1">
                <a:solidFill>
                  <a:schemeClr val="accent4">
                    <a:lumMod val="75000"/>
                  </a:schemeClr>
                </a:solidFill>
                <a:effectLst/>
                <a:latin typeface="Georgia" panose="02040502050405020303" pitchFamily="18" charset="0"/>
              </a:rPr>
              <a:t>Ap</a:t>
            </a:r>
            <a:r>
              <a:rPr lang="fr-FR" sz="2800" b="0" i="0" dirty="0">
                <a:solidFill>
                  <a:schemeClr val="accent4">
                    <a:lumMod val="75000"/>
                  </a:schemeClr>
                </a:solidFill>
                <a:effectLst/>
                <a:latin typeface="Georgia" panose="02040502050405020303" pitchFamily="18" charset="0"/>
              </a:rPr>
              <a:t> 12,14 : </a:t>
            </a:r>
          </a:p>
          <a:p>
            <a:r>
              <a:rPr lang="fr-FR" sz="3200" b="0" i="0" dirty="0">
                <a:solidFill>
                  <a:schemeClr val="accent4">
                    <a:lumMod val="60000"/>
                    <a:lumOff val="40000"/>
                  </a:schemeClr>
                </a:solidFill>
                <a:effectLst/>
                <a:latin typeface="Georgia" panose="02040502050405020303" pitchFamily="18" charset="0"/>
              </a:rPr>
              <a:t>"un temps, deux temps et la moitié d'un temps".</a:t>
            </a:r>
          </a:p>
          <a:p>
            <a:r>
              <a:rPr lang="fr-FR" sz="3200" b="0" i="0" dirty="0">
                <a:solidFill>
                  <a:schemeClr val="accent4">
                    <a:lumMod val="40000"/>
                    <a:lumOff val="60000"/>
                  </a:schemeClr>
                </a:solidFill>
                <a:effectLst/>
                <a:latin typeface="Georgia" panose="02040502050405020303" pitchFamily="18" charset="0"/>
              </a:rPr>
              <a:t>Sa naissance, en l’an -19 avant notre ère, survient l’année où Hérode le Grand décida de reconstruire le Second Temple (cf. </a:t>
            </a:r>
            <a:r>
              <a:rPr lang="fr-FR" sz="3200" b="0" i="0" dirty="0" err="1">
                <a:solidFill>
                  <a:schemeClr val="accent4">
                    <a:lumMod val="40000"/>
                    <a:lumOff val="60000"/>
                  </a:schemeClr>
                </a:solidFill>
                <a:effectLst/>
                <a:latin typeface="Georgia" panose="02040502050405020303" pitchFamily="18" charset="0"/>
              </a:rPr>
              <a:t>Jn</a:t>
            </a:r>
            <a:r>
              <a:rPr lang="fr-FR" sz="3200" b="0" i="0" dirty="0">
                <a:solidFill>
                  <a:schemeClr val="accent4">
                    <a:lumMod val="40000"/>
                    <a:lumOff val="60000"/>
                  </a:schemeClr>
                </a:solidFill>
                <a:effectLst/>
                <a:latin typeface="Georgia" panose="02040502050405020303" pitchFamily="18" charset="0"/>
              </a:rPr>
              <a:t> 2,20),.</a:t>
            </a:r>
            <a:endParaRPr lang="fr-FR" sz="3200" dirty="0">
              <a:solidFill>
                <a:schemeClr val="accent4">
                  <a:lumMod val="40000"/>
                  <a:lumOff val="60000"/>
                </a:schemeClr>
              </a:solidFill>
            </a:endParaRPr>
          </a:p>
        </p:txBody>
      </p:sp>
    </p:spTree>
    <p:extLst>
      <p:ext uri="{BB962C8B-B14F-4D97-AF65-F5344CB8AC3E}">
        <p14:creationId xmlns:p14="http://schemas.microsoft.com/office/powerpoint/2010/main" val="3892902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52ABC-AF12-F96C-1015-013D8474B5DA}"/>
              </a:ext>
            </a:extLst>
          </p:cNvPr>
          <p:cNvSpPr>
            <a:spLocks noGrp="1"/>
          </p:cNvSpPr>
          <p:nvPr>
            <p:ph type="title"/>
          </p:nvPr>
        </p:nvSpPr>
        <p:spPr/>
        <p:txBody>
          <a:bodyPr/>
          <a:lstStyle/>
          <a:p>
            <a:r>
              <a:rPr lang="fr-FR" b="1" i="0" dirty="0">
                <a:solidFill>
                  <a:srgbClr val="0070C0"/>
                </a:solidFill>
                <a:effectLst/>
                <a:latin typeface="Georgia" panose="02040502050405020303" pitchFamily="18" charset="0"/>
              </a:rPr>
              <a:t>B) Jeune fille de Nazareth</a:t>
            </a:r>
            <a:br>
              <a:rPr lang="fr-FR" b="1" i="0" dirty="0">
                <a:solidFill>
                  <a:srgbClr val="1A4F8B"/>
                </a:solidFill>
                <a:effectLst/>
                <a:latin typeface="Georgia" panose="02040502050405020303" pitchFamily="18" charset="0"/>
              </a:rPr>
            </a:br>
            <a:endParaRPr lang="fr-FR" dirty="0"/>
          </a:p>
        </p:txBody>
      </p:sp>
      <p:sp>
        <p:nvSpPr>
          <p:cNvPr id="3" name="Espace réservé du contenu 2">
            <a:extLst>
              <a:ext uri="{FF2B5EF4-FFF2-40B4-BE49-F238E27FC236}">
                <a16:creationId xmlns:a16="http://schemas.microsoft.com/office/drawing/2014/main" id="{F0234202-8691-F722-9E99-5F4909C4FB80}"/>
              </a:ext>
            </a:extLst>
          </p:cNvPr>
          <p:cNvSpPr>
            <a:spLocks noGrp="1"/>
          </p:cNvSpPr>
          <p:nvPr>
            <p:ph idx="1"/>
          </p:nvPr>
        </p:nvSpPr>
        <p:spPr>
          <a:xfrm>
            <a:off x="3935760" y="1253331"/>
            <a:ext cx="7418040" cy="2679726"/>
          </a:xfrm>
        </p:spPr>
        <p:txBody>
          <a:bodyPr>
            <a:normAutofit/>
          </a:bodyPr>
          <a:lstStyle/>
          <a:p>
            <a:r>
              <a:rPr lang="fr-FR" b="0" i="0" dirty="0">
                <a:solidFill>
                  <a:srgbClr val="222222"/>
                </a:solidFill>
                <a:effectLst/>
                <a:latin typeface="Georgia" panose="02040502050405020303" pitchFamily="18" charset="0"/>
              </a:rPr>
              <a:t>Avec Anne et Joachim de -1</a:t>
            </a:r>
            <a:r>
              <a:rPr lang="fr-FR" dirty="0">
                <a:solidFill>
                  <a:srgbClr val="222222"/>
                </a:solidFill>
                <a:latin typeface="Georgia" panose="02040502050405020303" pitchFamily="18" charset="0"/>
              </a:rPr>
              <a:t>9</a:t>
            </a:r>
            <a:r>
              <a:rPr lang="fr-FR" b="0" i="0" dirty="0">
                <a:solidFill>
                  <a:srgbClr val="222222"/>
                </a:solidFill>
                <a:effectLst/>
                <a:latin typeface="Georgia" panose="02040502050405020303" pitchFamily="18" charset="0"/>
              </a:rPr>
              <a:t> à -1</a:t>
            </a:r>
            <a:r>
              <a:rPr lang="fr-FR" dirty="0">
                <a:solidFill>
                  <a:srgbClr val="222222"/>
                </a:solidFill>
                <a:latin typeface="Georgia" panose="02040502050405020303" pitchFamily="18" charset="0"/>
              </a:rPr>
              <a:t>2</a:t>
            </a:r>
            <a:r>
              <a:rPr lang="fr-FR" b="0" i="0" dirty="0">
                <a:solidFill>
                  <a:srgbClr val="222222"/>
                </a:solidFill>
                <a:effectLst/>
                <a:latin typeface="Georgia" panose="02040502050405020303" pitchFamily="18" charset="0"/>
              </a:rPr>
              <a:t> ou années 19 à 12 av J.C  </a:t>
            </a:r>
          </a:p>
          <a:p>
            <a:r>
              <a:rPr lang="fr-FR" b="0" i="0" dirty="0">
                <a:solidFill>
                  <a:srgbClr val="222222"/>
                </a:solidFill>
                <a:effectLst/>
                <a:latin typeface="Georgia" panose="02040502050405020303" pitchFamily="18" charset="0"/>
              </a:rPr>
              <a:t>Ses parents, Joachim et Anne, l'ont conçue </a:t>
            </a:r>
            <a:r>
              <a:rPr lang="fr-FR" b="0" i="0" dirty="0">
                <a:solidFill>
                  <a:srgbClr val="FF0000"/>
                </a:solidFill>
                <a:effectLst/>
                <a:latin typeface="Georgia" panose="02040502050405020303" pitchFamily="18" charset="0"/>
              </a:rPr>
              <a:t>sans transmission </a:t>
            </a:r>
            <a:r>
              <a:rPr lang="fr-FR" b="0" i="0" dirty="0">
                <a:solidFill>
                  <a:srgbClr val="222222"/>
                </a:solidFill>
                <a:effectLst/>
                <a:latin typeface="Georgia" panose="02040502050405020303" pitchFamily="18" charset="0"/>
              </a:rPr>
              <a:t>du péché originel, en vertu d'une </a:t>
            </a:r>
            <a:r>
              <a:rPr lang="fr-FR" b="0" i="0" dirty="0">
                <a:solidFill>
                  <a:srgbClr val="FF0000"/>
                </a:solidFill>
                <a:effectLst/>
                <a:latin typeface="Georgia" panose="02040502050405020303" pitchFamily="18" charset="0"/>
              </a:rPr>
              <a:t>grâce exceptionnelle </a:t>
            </a:r>
            <a:r>
              <a:rPr lang="fr-FR" b="0" i="0" dirty="0">
                <a:solidFill>
                  <a:srgbClr val="222222"/>
                </a:solidFill>
                <a:effectLst/>
                <a:latin typeface="Georgia" panose="02040502050405020303" pitchFamily="18" charset="0"/>
              </a:rPr>
              <a:t>provenant déjà du </a:t>
            </a:r>
            <a:r>
              <a:rPr lang="fr-FR" b="0" i="0" dirty="0">
                <a:solidFill>
                  <a:srgbClr val="FF0000"/>
                </a:solidFill>
                <a:effectLst/>
                <a:latin typeface="Georgia" panose="02040502050405020303" pitchFamily="18" charset="0"/>
              </a:rPr>
              <a:t>Sacrifice de son Fils</a:t>
            </a:r>
            <a:r>
              <a:rPr lang="fr-FR" b="0" i="0" dirty="0">
                <a:solidFill>
                  <a:srgbClr val="222222"/>
                </a:solidFill>
                <a:effectLst/>
                <a:latin typeface="Georgia" panose="02040502050405020303" pitchFamily="18" charset="0"/>
              </a:rPr>
              <a:t>. </a:t>
            </a:r>
          </a:p>
        </p:txBody>
      </p:sp>
      <p:sp>
        <p:nvSpPr>
          <p:cNvPr id="6" name="ZoneTexte 5">
            <a:extLst>
              <a:ext uri="{FF2B5EF4-FFF2-40B4-BE49-F238E27FC236}">
                <a16:creationId xmlns:a16="http://schemas.microsoft.com/office/drawing/2014/main" id="{C5A38644-0049-CAD5-B6CC-2AEE4922DB70}"/>
              </a:ext>
            </a:extLst>
          </p:cNvPr>
          <p:cNvSpPr txBox="1"/>
          <p:nvPr/>
        </p:nvSpPr>
        <p:spPr>
          <a:xfrm>
            <a:off x="983432" y="4149080"/>
            <a:ext cx="10297144" cy="2400657"/>
          </a:xfrm>
          <a:prstGeom prst="rect">
            <a:avLst/>
          </a:prstGeom>
          <a:noFill/>
        </p:spPr>
        <p:txBody>
          <a:bodyPr wrap="square" rtlCol="0">
            <a:spAutoFit/>
          </a:bodyPr>
          <a:lstStyle/>
          <a:p>
            <a:r>
              <a:rPr lang="fr-FR" sz="2800" b="0" i="0" dirty="0">
                <a:solidFill>
                  <a:srgbClr val="222222"/>
                </a:solidFill>
                <a:effectLst/>
                <a:latin typeface="Georgia" panose="02040502050405020303" pitchFamily="18" charset="0"/>
              </a:rPr>
              <a:t>Elle est appelée </a:t>
            </a:r>
            <a:r>
              <a:rPr lang="fr-FR" sz="2800" i="0" dirty="0">
                <a:solidFill>
                  <a:schemeClr val="accent1">
                    <a:lumMod val="60000"/>
                    <a:lumOff val="40000"/>
                  </a:schemeClr>
                </a:solidFill>
                <a:effectLst/>
                <a:latin typeface="Georgia" panose="02040502050405020303" pitchFamily="18" charset="0"/>
              </a:rPr>
              <a:t>L'Immaculée conception </a:t>
            </a:r>
            <a:r>
              <a:rPr lang="fr-FR" sz="2800" b="0" i="0" dirty="0">
                <a:solidFill>
                  <a:srgbClr val="222222"/>
                </a:solidFill>
                <a:effectLst/>
                <a:latin typeface="Georgia" panose="02040502050405020303" pitchFamily="18" charset="0"/>
              </a:rPr>
              <a:t>(nom qu'elle donne </a:t>
            </a:r>
          </a:p>
          <a:p>
            <a:r>
              <a:rPr lang="fr-FR" sz="2800" b="0" i="0" dirty="0">
                <a:solidFill>
                  <a:srgbClr val="222222"/>
                </a:solidFill>
                <a:effectLst/>
                <a:latin typeface="Georgia" panose="02040502050405020303" pitchFamily="18" charset="0"/>
              </a:rPr>
              <a:t>à Bernadette lors de sa 16 </a:t>
            </a:r>
            <a:r>
              <a:rPr lang="fr-FR" sz="2800" b="0" i="0" dirty="0" err="1">
                <a:solidFill>
                  <a:srgbClr val="222222"/>
                </a:solidFill>
                <a:effectLst/>
                <a:latin typeface="Georgia" panose="02040502050405020303" pitchFamily="18" charset="0"/>
              </a:rPr>
              <a:t>ème</a:t>
            </a:r>
            <a:r>
              <a:rPr lang="fr-FR" sz="2800" b="0" i="0" dirty="0">
                <a:solidFill>
                  <a:srgbClr val="222222"/>
                </a:solidFill>
                <a:effectLst/>
                <a:latin typeface="Georgia" panose="02040502050405020303" pitchFamily="18" charset="0"/>
              </a:rPr>
              <a:t> apparition- le 25 Mars 1858) </a:t>
            </a:r>
          </a:p>
          <a:p>
            <a:endParaRPr lang="fr-FR" sz="1400" b="0" i="0" dirty="0">
              <a:solidFill>
                <a:srgbClr val="222222"/>
              </a:solidFill>
              <a:effectLst/>
              <a:latin typeface="Georgia" panose="02040502050405020303" pitchFamily="18" charset="0"/>
            </a:endParaRPr>
          </a:p>
          <a:p>
            <a:r>
              <a:rPr lang="fr-FR" sz="2800" b="0" i="0" dirty="0">
                <a:solidFill>
                  <a:srgbClr val="222222"/>
                </a:solidFill>
                <a:effectLst/>
                <a:latin typeface="Georgia" panose="02040502050405020303" pitchFamily="18" charset="0"/>
              </a:rPr>
              <a:t>Ce dogme* signifie que Marie, mère de Jésus-Christ, fut conçue </a:t>
            </a:r>
          </a:p>
          <a:p>
            <a:r>
              <a:rPr lang="fr-FR" sz="2800" b="0" i="0" dirty="0">
                <a:solidFill>
                  <a:srgbClr val="222222"/>
                </a:solidFill>
                <a:effectLst/>
                <a:latin typeface="Georgia" panose="02040502050405020303" pitchFamily="18" charset="0"/>
              </a:rPr>
              <a:t>exempte du péché originel.</a:t>
            </a:r>
          </a:p>
          <a:p>
            <a:endParaRPr lang="fr-FR" sz="1000" b="0" i="0" dirty="0">
              <a:solidFill>
                <a:srgbClr val="222222"/>
              </a:solidFill>
              <a:effectLst/>
              <a:latin typeface="Georgia" panose="02040502050405020303" pitchFamily="18" charset="0"/>
            </a:endParaRPr>
          </a:p>
          <a:p>
            <a:r>
              <a:rPr lang="fr-FR" sz="1400" b="0" i="0" dirty="0">
                <a:solidFill>
                  <a:srgbClr val="1F1F1F"/>
                </a:solidFill>
                <a:effectLst/>
                <a:latin typeface="Google Sans"/>
              </a:rPr>
              <a:t>* Point de doctrine établi ou regardé comme une vérité fondamentale, incontestable (dans une religion, une école philosophique)</a:t>
            </a:r>
            <a:endParaRPr lang="fr-FR" sz="1400" dirty="0"/>
          </a:p>
        </p:txBody>
      </p:sp>
      <p:pic>
        <p:nvPicPr>
          <p:cNvPr id="4" name="Image 3">
            <a:extLst>
              <a:ext uri="{FF2B5EF4-FFF2-40B4-BE49-F238E27FC236}">
                <a16:creationId xmlns:a16="http://schemas.microsoft.com/office/drawing/2014/main" id="{53B069BE-168D-DA1F-31B3-8077AD83D3F9}"/>
              </a:ext>
            </a:extLst>
          </p:cNvPr>
          <p:cNvPicPr>
            <a:picLocks noChangeAspect="1"/>
          </p:cNvPicPr>
          <p:nvPr/>
        </p:nvPicPr>
        <p:blipFill>
          <a:blip r:embed="rId3"/>
          <a:stretch>
            <a:fillRect/>
          </a:stretch>
        </p:blipFill>
        <p:spPr>
          <a:xfrm>
            <a:off x="838200" y="1076796"/>
            <a:ext cx="2556892" cy="2943543"/>
          </a:xfrm>
          <a:prstGeom prst="rect">
            <a:avLst/>
          </a:prstGeom>
        </p:spPr>
      </p:pic>
    </p:spTree>
    <p:extLst>
      <p:ext uri="{BB962C8B-B14F-4D97-AF65-F5344CB8AC3E}">
        <p14:creationId xmlns:p14="http://schemas.microsoft.com/office/powerpoint/2010/main" val="13786573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EDD279-AFF5-3A7F-FC8F-8AA4E9C52A53}"/>
              </a:ext>
            </a:extLst>
          </p:cNvPr>
          <p:cNvSpPr>
            <a:spLocks noGrp="1"/>
          </p:cNvSpPr>
          <p:nvPr>
            <p:ph idx="1"/>
          </p:nvPr>
        </p:nvSpPr>
        <p:spPr>
          <a:xfrm>
            <a:off x="695400" y="548680"/>
            <a:ext cx="10441160" cy="2448272"/>
          </a:xfrm>
        </p:spPr>
        <p:txBody>
          <a:bodyPr/>
          <a:lstStyle/>
          <a:p>
            <a:pPr marL="0" indent="0">
              <a:buNone/>
            </a:pPr>
            <a:r>
              <a:rPr lang="fr-FR" b="1" i="0" u="none" strike="noStrike" dirty="0">
                <a:solidFill>
                  <a:srgbClr val="1A4F8B"/>
                </a:solidFill>
                <a:effectLst/>
                <a:latin typeface="Georgia" panose="02040502050405020303" pitchFamily="18" charset="0"/>
                <a:hlinkClick r:id="rId3"/>
              </a:rPr>
              <a:t>Entre -12 et -5</a:t>
            </a:r>
            <a:endParaRPr lang="fr-FR" b="0" i="0" u="none" strike="noStrike" dirty="0">
              <a:solidFill>
                <a:srgbClr val="1A4F8B"/>
              </a:solidFill>
              <a:effectLst/>
              <a:latin typeface="Georgia" panose="02040502050405020303" pitchFamily="18" charset="0"/>
              <a:hlinkClick r:id="rId3"/>
            </a:endParaRPr>
          </a:p>
          <a:p>
            <a:endParaRPr lang="fr-FR" dirty="0"/>
          </a:p>
        </p:txBody>
      </p:sp>
      <p:pic>
        <p:nvPicPr>
          <p:cNvPr id="6" name="Image 5">
            <a:extLst>
              <a:ext uri="{FF2B5EF4-FFF2-40B4-BE49-F238E27FC236}">
                <a16:creationId xmlns:a16="http://schemas.microsoft.com/office/drawing/2014/main" id="{D9AB2213-0A71-F2EA-CF06-4004F3E1804C}"/>
              </a:ext>
            </a:extLst>
          </p:cNvPr>
          <p:cNvPicPr>
            <a:picLocks noChangeAspect="1"/>
          </p:cNvPicPr>
          <p:nvPr/>
        </p:nvPicPr>
        <p:blipFill>
          <a:blip r:embed="rId4"/>
          <a:stretch>
            <a:fillRect/>
          </a:stretch>
        </p:blipFill>
        <p:spPr>
          <a:xfrm>
            <a:off x="479376" y="1542421"/>
            <a:ext cx="2520280" cy="3147084"/>
          </a:xfrm>
          <a:prstGeom prst="rect">
            <a:avLst/>
          </a:prstGeom>
        </p:spPr>
      </p:pic>
      <p:sp>
        <p:nvSpPr>
          <p:cNvPr id="8" name="ZoneTexte 7">
            <a:extLst>
              <a:ext uri="{FF2B5EF4-FFF2-40B4-BE49-F238E27FC236}">
                <a16:creationId xmlns:a16="http://schemas.microsoft.com/office/drawing/2014/main" id="{F2BDF68F-5D63-0A9D-96F4-D6225B765910}"/>
              </a:ext>
            </a:extLst>
          </p:cNvPr>
          <p:cNvSpPr txBox="1"/>
          <p:nvPr/>
        </p:nvSpPr>
        <p:spPr>
          <a:xfrm>
            <a:off x="3719736" y="565520"/>
            <a:ext cx="7177282" cy="523220"/>
          </a:xfrm>
          <a:prstGeom prst="rect">
            <a:avLst/>
          </a:prstGeom>
          <a:noFill/>
        </p:spPr>
        <p:txBody>
          <a:bodyPr wrap="square">
            <a:spAutoFit/>
          </a:bodyPr>
          <a:lstStyle/>
          <a:p>
            <a:r>
              <a:rPr lang="fr-FR" sz="2800" b="1" kern="0" dirty="0">
                <a:solidFill>
                  <a:schemeClr val="accent6">
                    <a:lumMod val="75000"/>
                  </a:schemeClr>
                </a:solidFill>
                <a:effectLst/>
                <a:latin typeface="Lucida Sans Unicode" panose="020B0602030504020204" pitchFamily="34" charset="0"/>
                <a:ea typeface="Times New Roman" panose="02020603050405020304" pitchFamily="18" charset="0"/>
              </a:rPr>
              <a:t>Représentation de la Vierge au Temple</a:t>
            </a:r>
            <a:endParaRPr lang="fr-FR" sz="2800" b="1" dirty="0">
              <a:solidFill>
                <a:schemeClr val="accent6">
                  <a:lumMod val="75000"/>
                </a:schemeClr>
              </a:solidFill>
            </a:endParaRPr>
          </a:p>
        </p:txBody>
      </p:sp>
      <p:sp>
        <p:nvSpPr>
          <p:cNvPr id="10" name="ZoneTexte 9">
            <a:extLst>
              <a:ext uri="{FF2B5EF4-FFF2-40B4-BE49-F238E27FC236}">
                <a16:creationId xmlns:a16="http://schemas.microsoft.com/office/drawing/2014/main" id="{543611EB-9F35-2779-75A8-DFDC874ECE69}"/>
              </a:ext>
            </a:extLst>
          </p:cNvPr>
          <p:cNvSpPr txBox="1"/>
          <p:nvPr/>
        </p:nvSpPr>
        <p:spPr>
          <a:xfrm>
            <a:off x="3359696" y="1417080"/>
            <a:ext cx="8712968" cy="4843185"/>
          </a:xfrm>
          <a:prstGeom prst="rect">
            <a:avLst/>
          </a:prstGeom>
          <a:noFill/>
        </p:spPr>
        <p:txBody>
          <a:bodyPr wrap="square">
            <a:spAutoFit/>
          </a:bodyPr>
          <a:lstStyle/>
          <a:p>
            <a:pPr marL="92710" marR="83185" indent="-6350">
              <a:lnSpc>
                <a:spcPct val="103000"/>
              </a:lnSpc>
              <a:spcAft>
                <a:spcPts val="950"/>
              </a:spcAft>
            </a:pPr>
            <a:r>
              <a:rPr lang="fr-FR" sz="3200" kern="100" dirty="0">
                <a:solidFill>
                  <a:srgbClr val="000000"/>
                </a:solidFill>
                <a:effectLst/>
                <a:latin typeface="Calibri" panose="020F0502020204030204" pitchFamily="34" charset="0"/>
                <a:ea typeface="Calibri" panose="020F0502020204030204" pitchFamily="34" charset="0"/>
              </a:rPr>
              <a:t>Après le </a:t>
            </a:r>
            <a:r>
              <a:rPr lang="fr-FR" sz="3200" b="1" kern="100" dirty="0">
                <a:solidFill>
                  <a:schemeClr val="accent4">
                    <a:lumMod val="75000"/>
                  </a:schemeClr>
                </a:solidFill>
                <a:latin typeface="Calibri" panose="020F0502020204030204" pitchFamily="34" charset="0"/>
                <a:ea typeface="Calibri" panose="020F0502020204030204" pitchFamily="34" charset="0"/>
              </a:rPr>
              <a:t>1er</a:t>
            </a:r>
            <a:r>
              <a:rPr lang="fr-FR" sz="3200" b="1" kern="100" dirty="0">
                <a:solidFill>
                  <a:schemeClr val="accent4">
                    <a:lumMod val="75000"/>
                  </a:schemeClr>
                </a:solidFill>
                <a:effectLst/>
                <a:latin typeface="Calibri" panose="020F0502020204030204" pitchFamily="34" charset="0"/>
                <a:ea typeface="Calibri" panose="020F0502020204030204" pitchFamily="34" charset="0"/>
              </a:rPr>
              <a:t> demi septénaire </a:t>
            </a:r>
            <a:r>
              <a:rPr lang="fr-FR" sz="3200" kern="100" dirty="0">
                <a:solidFill>
                  <a:srgbClr val="000000"/>
                </a:solidFill>
                <a:effectLst/>
                <a:latin typeface="Calibri" panose="020F0502020204030204" pitchFamily="34" charset="0"/>
                <a:ea typeface="Calibri" panose="020F0502020204030204" pitchFamily="34" charset="0"/>
              </a:rPr>
              <a:t>d’années, passés avec Anne et Joachim d’abord - jusqu’à l’âge de 3 ans et demi dit la Tradition -, puis elle est restée au Temple car elle était consacrée à Dieu ensuite jusqu'à ses 14 ans (</a:t>
            </a:r>
            <a:r>
              <a:rPr lang="fr-FR" sz="3200" b="1" kern="100" dirty="0">
                <a:solidFill>
                  <a:schemeClr val="accent4">
                    <a:lumMod val="75000"/>
                  </a:schemeClr>
                </a:solidFill>
                <a:effectLst/>
                <a:latin typeface="Calibri" panose="020F0502020204030204" pitchFamily="34" charset="0"/>
                <a:ea typeface="Calibri" panose="020F0502020204030204" pitchFamily="34" charset="0"/>
              </a:rPr>
              <a:t>2iem </a:t>
            </a:r>
            <a:r>
              <a:rPr lang="fr-FR" sz="3200" b="1" kern="100" dirty="0" err="1">
                <a:solidFill>
                  <a:schemeClr val="accent4">
                    <a:lumMod val="75000"/>
                  </a:schemeClr>
                </a:solidFill>
                <a:effectLst/>
                <a:latin typeface="Calibri" panose="020F0502020204030204" pitchFamily="34" charset="0"/>
                <a:ea typeface="Calibri" panose="020F0502020204030204" pitchFamily="34" charset="0"/>
              </a:rPr>
              <a:t>septenaire</a:t>
            </a:r>
            <a:r>
              <a:rPr lang="fr-FR" sz="3200" b="1" kern="100" dirty="0">
                <a:solidFill>
                  <a:schemeClr val="accent4">
                    <a:lumMod val="75000"/>
                  </a:schemeClr>
                </a:solidFill>
                <a:effectLst/>
                <a:latin typeface="Calibri" panose="020F0502020204030204" pitchFamily="34" charset="0"/>
                <a:ea typeface="Calibri" panose="020F0502020204030204" pitchFamily="34" charset="0"/>
              </a:rPr>
              <a:t>) </a:t>
            </a:r>
            <a:r>
              <a:rPr lang="fr-FR" sz="3200" kern="100" dirty="0">
                <a:solidFill>
                  <a:srgbClr val="000000"/>
                </a:solidFill>
                <a:effectLst/>
                <a:latin typeface="Calibri" panose="020F0502020204030204" pitchFamily="34" charset="0"/>
                <a:ea typeface="Calibri" panose="020F0502020204030204" pitchFamily="34" charset="0"/>
              </a:rPr>
              <a:t>(Age limite pour une fille qui travaille dans le temple) où elle a été confiée à Joseph.  (cela veut dire qu'en l'année 0, elle avait 16 ans) </a:t>
            </a:r>
          </a:p>
          <a:p>
            <a:pPr marL="92710" marR="79375" indent="-6350">
              <a:lnSpc>
                <a:spcPct val="104000"/>
              </a:lnSpc>
              <a:spcAft>
                <a:spcPts val="950"/>
              </a:spcAft>
            </a:pPr>
            <a:r>
              <a:rPr lang="fr-FR" sz="1800" kern="100" dirty="0">
                <a:solidFill>
                  <a:srgbClr val="000000"/>
                </a:solidFill>
                <a:effectLst/>
                <a:latin typeface="Calibri" panose="020F0502020204030204" pitchFamily="34" charset="0"/>
                <a:ea typeface="Calibri" panose="020F0502020204030204" pitchFamily="34" charset="0"/>
              </a:rPr>
              <a:t>(Sourate 3 du Coran mais attention , le Coran n’étant pas un écrit révélé, il ne faut pas s’y fier) </a:t>
            </a:r>
          </a:p>
        </p:txBody>
      </p:sp>
    </p:spTree>
    <p:extLst>
      <p:ext uri="{BB962C8B-B14F-4D97-AF65-F5344CB8AC3E}">
        <p14:creationId xmlns:p14="http://schemas.microsoft.com/office/powerpoint/2010/main" val="3841854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F5220-2BBB-66C7-6516-793DCA302A08}"/>
              </a:ext>
            </a:extLst>
          </p:cNvPr>
          <p:cNvSpPr>
            <a:spLocks noGrp="1"/>
          </p:cNvSpPr>
          <p:nvPr>
            <p:ph type="title"/>
          </p:nvPr>
        </p:nvSpPr>
        <p:spPr>
          <a:xfrm>
            <a:off x="767408" y="1491201"/>
            <a:ext cx="4392488" cy="313200"/>
          </a:xfrm>
        </p:spPr>
        <p:txBody>
          <a:bodyPr>
            <a:normAutofit fontScale="90000"/>
          </a:bodyPr>
          <a:lstStyle/>
          <a:p>
            <a:r>
              <a:rPr lang="fr-FR" sz="2800" b="1" i="0" u="none" strike="noStrike" dirty="0">
                <a:solidFill>
                  <a:srgbClr val="1A4F8B"/>
                </a:solidFill>
                <a:effectLst/>
                <a:latin typeface="Georgia" panose="02040502050405020303" pitchFamily="18" charset="0"/>
                <a:hlinkClick r:id="rId2"/>
              </a:rPr>
              <a:t>Entre -5 et +2</a:t>
            </a:r>
            <a:endParaRPr lang="fr-FR" sz="2800" b="0" i="0" u="none" strike="noStrike" dirty="0">
              <a:solidFill>
                <a:srgbClr val="1A4F8B"/>
              </a:solidFill>
              <a:effectLst/>
              <a:latin typeface="Georgia" panose="02040502050405020303" pitchFamily="18" charset="0"/>
              <a:hlinkClick r:id="rId2"/>
            </a:endParaRPr>
          </a:p>
        </p:txBody>
      </p:sp>
      <p:sp>
        <p:nvSpPr>
          <p:cNvPr id="3" name="Espace réservé du contenu 2">
            <a:extLst>
              <a:ext uri="{FF2B5EF4-FFF2-40B4-BE49-F238E27FC236}">
                <a16:creationId xmlns:a16="http://schemas.microsoft.com/office/drawing/2014/main" id="{D8F0E82E-FED6-CE30-ACA6-01AF0D5BFF87}"/>
              </a:ext>
            </a:extLst>
          </p:cNvPr>
          <p:cNvSpPr>
            <a:spLocks noGrp="1"/>
          </p:cNvSpPr>
          <p:nvPr>
            <p:ph idx="1"/>
          </p:nvPr>
        </p:nvSpPr>
        <p:spPr>
          <a:xfrm>
            <a:off x="3215680" y="3092111"/>
            <a:ext cx="8499376" cy="3528392"/>
          </a:xfrm>
        </p:spPr>
        <p:txBody>
          <a:bodyPr>
            <a:normAutofit fontScale="70000" lnSpcReduction="20000"/>
          </a:bodyPr>
          <a:lstStyle/>
          <a:p>
            <a:pPr algn="l"/>
            <a:endParaRPr lang="fr-FR" sz="1800" b="0" i="0" u="none" strike="noStrike" baseline="0" dirty="0">
              <a:solidFill>
                <a:srgbClr val="000000"/>
              </a:solidFill>
              <a:latin typeface="Times New Roman" panose="02020603050405020304" pitchFamily="18" charset="0"/>
            </a:endParaRPr>
          </a:p>
          <a:p>
            <a:pPr marL="0" indent="0">
              <a:buNone/>
            </a:pPr>
            <a:r>
              <a:rPr lang="fr-FR" sz="4400" b="1" i="0" u="none" strike="noStrike" baseline="0" dirty="0">
                <a:solidFill>
                  <a:srgbClr val="000000"/>
                </a:solidFill>
                <a:latin typeface="Times New Roman" panose="02020603050405020304" pitchFamily="18" charset="0"/>
              </a:rPr>
              <a:t>Marie — L’humilité parfaite </a:t>
            </a:r>
          </a:p>
          <a:p>
            <a:pPr marL="0" indent="0" algn="l">
              <a:buNone/>
            </a:pPr>
            <a:endParaRPr lang="fr-FR" sz="1800" b="0" i="0" u="none" strike="noStrike" baseline="0" dirty="0">
              <a:solidFill>
                <a:srgbClr val="000000"/>
              </a:solidFill>
              <a:latin typeface="Times New Roman" panose="02020603050405020304" pitchFamily="18" charset="0"/>
            </a:endParaRPr>
          </a:p>
          <a:p>
            <a:r>
              <a:rPr lang="fr-FR" sz="3200" b="0" i="0" u="none" strike="noStrike" baseline="0" dirty="0">
                <a:solidFill>
                  <a:srgbClr val="000000"/>
                </a:solidFill>
                <a:latin typeface="Times New Roman" panose="02020603050405020304" pitchFamily="18" charset="0"/>
              </a:rPr>
              <a:t> « Il a regardé l’humilité de sa servante » (Luc 1,48) </a:t>
            </a:r>
          </a:p>
          <a:p>
            <a:endParaRPr lang="fr-FR" sz="3200" b="0" i="0" u="none" strike="noStrike" baseline="0" dirty="0">
              <a:solidFill>
                <a:srgbClr val="000000"/>
              </a:solidFill>
              <a:latin typeface="Times New Roman" panose="02020603050405020304" pitchFamily="18" charset="0"/>
            </a:endParaRPr>
          </a:p>
          <a:p>
            <a:r>
              <a:rPr lang="fr-FR" sz="3200" b="1" i="0" u="none" strike="noStrike" baseline="0" dirty="0">
                <a:solidFill>
                  <a:srgbClr val="000000"/>
                </a:solidFill>
                <a:latin typeface="Times New Roman" panose="02020603050405020304" pitchFamily="18" charset="0"/>
              </a:rPr>
              <a:t>Clé pour prier : </a:t>
            </a:r>
            <a:r>
              <a:rPr lang="fr-FR" sz="3200" b="0" i="0" u="none" strike="noStrike" baseline="0" dirty="0">
                <a:solidFill>
                  <a:srgbClr val="000000"/>
                </a:solidFill>
                <a:latin typeface="Times New Roman" panose="02020603050405020304" pitchFamily="18" charset="0"/>
              </a:rPr>
              <a:t>Marie ne se met pas en avant. </a:t>
            </a:r>
          </a:p>
          <a:p>
            <a:pPr marL="0" indent="0">
              <a:buNone/>
            </a:pPr>
            <a:r>
              <a:rPr lang="fr-FR" sz="3200" dirty="0">
                <a:solidFill>
                  <a:srgbClr val="000000"/>
                </a:solidFill>
                <a:latin typeface="Times New Roman" panose="02020603050405020304" pitchFamily="18" charset="0"/>
              </a:rPr>
              <a:t>		</a:t>
            </a:r>
            <a:r>
              <a:rPr lang="fr-FR" sz="4000" b="1" i="0" u="none" strike="noStrike" baseline="0" dirty="0">
                <a:solidFill>
                  <a:srgbClr val="FF0000"/>
                </a:solidFill>
                <a:latin typeface="Times New Roman" panose="02020603050405020304" pitchFamily="18" charset="0"/>
              </a:rPr>
              <a:t>Elle s’abandonne totalement à Dieu. </a:t>
            </a:r>
          </a:p>
          <a:p>
            <a:endParaRPr lang="fr-FR" sz="3200" b="0" i="0" u="none" strike="noStrike" baseline="0" dirty="0">
              <a:solidFill>
                <a:srgbClr val="000000"/>
              </a:solidFill>
              <a:latin typeface="Times New Roman" panose="02020603050405020304" pitchFamily="18" charset="0"/>
            </a:endParaRPr>
          </a:p>
          <a:p>
            <a:r>
              <a:rPr lang="fr-FR" sz="3200" b="0" i="1" u="none" strike="noStrike" baseline="0" dirty="0">
                <a:solidFill>
                  <a:srgbClr val="000000"/>
                </a:solidFill>
                <a:latin typeface="Times New Roman" panose="02020603050405020304" pitchFamily="18" charset="0"/>
              </a:rPr>
              <a:t>Prière inspirée : </a:t>
            </a:r>
            <a:r>
              <a:rPr lang="fr-FR" sz="3200" b="0" i="0" u="none" strike="noStrike" baseline="0" dirty="0">
                <a:solidFill>
                  <a:srgbClr val="000000"/>
                </a:solidFill>
                <a:latin typeface="Times New Roman" panose="02020603050405020304" pitchFamily="18" charset="0"/>
              </a:rPr>
              <a:t>« Seigneur, apprends-moi à ne pas me chercher moi-même, mais à accueillir ta volonté avec simplicité. » </a:t>
            </a:r>
            <a:endParaRPr lang="fr-FR" sz="3200" dirty="0"/>
          </a:p>
        </p:txBody>
      </p:sp>
      <p:sp>
        <p:nvSpPr>
          <p:cNvPr id="5" name="ZoneTexte 4">
            <a:extLst>
              <a:ext uri="{FF2B5EF4-FFF2-40B4-BE49-F238E27FC236}">
                <a16:creationId xmlns:a16="http://schemas.microsoft.com/office/drawing/2014/main" id="{3EB36B97-04FF-C31C-ECDE-5B00F8349F28}"/>
              </a:ext>
            </a:extLst>
          </p:cNvPr>
          <p:cNvSpPr txBox="1"/>
          <p:nvPr/>
        </p:nvSpPr>
        <p:spPr>
          <a:xfrm>
            <a:off x="3791744" y="2119481"/>
            <a:ext cx="6840760" cy="954107"/>
          </a:xfrm>
          <a:prstGeom prst="rect">
            <a:avLst/>
          </a:prstGeom>
          <a:noFill/>
        </p:spPr>
        <p:txBody>
          <a:bodyPr wrap="square">
            <a:spAutoFit/>
          </a:bodyPr>
          <a:lstStyle/>
          <a:p>
            <a:pPr marR="83185" indent="-6350"/>
            <a:r>
              <a:rPr lang="fr-FR" sz="2800" b="1" kern="100" dirty="0">
                <a:solidFill>
                  <a:schemeClr val="accent6">
                    <a:lumMod val="75000"/>
                  </a:schemeClr>
                </a:solidFill>
                <a:effectLst/>
                <a:latin typeface="Lucida Sans Unicode" panose="020B0602030504020204" pitchFamily="34" charset="0"/>
                <a:ea typeface="Calibri" panose="020F0502020204030204" pitchFamily="34" charset="0"/>
                <a:cs typeface="Lucida Sans Unicode" panose="020B0602030504020204" pitchFamily="34" charset="0"/>
              </a:rPr>
              <a:t>Annonciation, </a:t>
            </a:r>
            <a:r>
              <a:rPr lang="fr-FR" sz="2800" b="1" kern="100" dirty="0">
                <a:solidFill>
                  <a:schemeClr val="accent6">
                    <a:lumMod val="75000"/>
                  </a:schemeClr>
                </a:solidFill>
                <a:latin typeface="Lucida Sans Unicode" panose="020B0602030504020204" pitchFamily="34" charset="0"/>
                <a:ea typeface="Calibri" panose="020F0502020204030204" pitchFamily="34" charset="0"/>
                <a:cs typeface="Lucida Sans Unicode" panose="020B0602030504020204" pitchFamily="34" charset="0"/>
              </a:rPr>
              <a:t>n</a:t>
            </a:r>
            <a:r>
              <a:rPr lang="fr-FR" sz="2800" b="1" kern="100" dirty="0">
                <a:solidFill>
                  <a:schemeClr val="accent6">
                    <a:lumMod val="75000"/>
                  </a:schemeClr>
                </a:solidFill>
                <a:effectLst/>
                <a:latin typeface="Lucida Sans Unicode" panose="020B0602030504020204" pitchFamily="34" charset="0"/>
                <a:ea typeface="Calibri" panose="020F0502020204030204" pitchFamily="34" charset="0"/>
                <a:cs typeface="Lucida Sans Unicode" panose="020B0602030504020204" pitchFamily="34" charset="0"/>
              </a:rPr>
              <a:t>aissance de Jésus</a:t>
            </a:r>
            <a:r>
              <a:rPr lang="fr-FR" sz="2800" b="1" kern="100" dirty="0">
                <a:solidFill>
                  <a:schemeClr val="accent6">
                    <a:lumMod val="75000"/>
                  </a:schemeClr>
                </a:solidFill>
                <a:latin typeface="Lucida Sans Unicode" panose="020B0602030504020204" pitchFamily="34" charset="0"/>
                <a:ea typeface="Calibri" panose="020F0502020204030204" pitchFamily="34" charset="0"/>
                <a:cs typeface="Lucida Sans Unicode" panose="020B0602030504020204" pitchFamily="34" charset="0"/>
              </a:rPr>
              <a:t>,</a:t>
            </a:r>
            <a:r>
              <a:rPr lang="fr-FR" sz="2800" b="1" kern="100" dirty="0">
                <a:solidFill>
                  <a:schemeClr val="accent6">
                    <a:lumMod val="75000"/>
                  </a:schemeClr>
                </a:solidFill>
                <a:effectLst/>
                <a:latin typeface="Lucida Sans Unicode" panose="020B0602030504020204" pitchFamily="34" charset="0"/>
                <a:ea typeface="Calibri" panose="020F0502020204030204" pitchFamily="34" charset="0"/>
                <a:cs typeface="Lucida Sans Unicode" panose="020B0602030504020204" pitchFamily="34" charset="0"/>
              </a:rPr>
              <a:t> </a:t>
            </a:r>
          </a:p>
          <a:p>
            <a:pPr marR="83185" indent="-6350"/>
            <a:r>
              <a:rPr lang="fr-FR" sz="2800" b="1" kern="100" dirty="0">
                <a:solidFill>
                  <a:schemeClr val="accent6">
                    <a:lumMod val="75000"/>
                  </a:schemeClr>
                </a:solidFill>
                <a:effectLst/>
                <a:latin typeface="Lucida Sans Unicode" panose="020B0602030504020204" pitchFamily="34" charset="0"/>
                <a:ea typeface="Calibri" panose="020F0502020204030204" pitchFamily="34" charset="0"/>
                <a:cs typeface="Lucida Sans Unicode" panose="020B0602030504020204" pitchFamily="34" charset="0"/>
              </a:rPr>
              <a:t>fuite en Egypte </a:t>
            </a:r>
          </a:p>
        </p:txBody>
      </p:sp>
      <p:pic>
        <p:nvPicPr>
          <p:cNvPr id="7" name="Image 6">
            <a:extLst>
              <a:ext uri="{FF2B5EF4-FFF2-40B4-BE49-F238E27FC236}">
                <a16:creationId xmlns:a16="http://schemas.microsoft.com/office/drawing/2014/main" id="{3365C8EC-CCF1-91B1-49AF-DE452FF529B0}"/>
              </a:ext>
            </a:extLst>
          </p:cNvPr>
          <p:cNvPicPr>
            <a:picLocks noChangeAspect="1"/>
          </p:cNvPicPr>
          <p:nvPr/>
        </p:nvPicPr>
        <p:blipFill>
          <a:blip r:embed="rId3"/>
          <a:stretch>
            <a:fillRect/>
          </a:stretch>
        </p:blipFill>
        <p:spPr>
          <a:xfrm>
            <a:off x="911424" y="2492896"/>
            <a:ext cx="1584177" cy="2023765"/>
          </a:xfrm>
          <a:prstGeom prst="rect">
            <a:avLst/>
          </a:prstGeom>
        </p:spPr>
      </p:pic>
      <p:sp>
        <p:nvSpPr>
          <p:cNvPr id="9" name="ZoneTexte 8">
            <a:extLst>
              <a:ext uri="{FF2B5EF4-FFF2-40B4-BE49-F238E27FC236}">
                <a16:creationId xmlns:a16="http://schemas.microsoft.com/office/drawing/2014/main" id="{C3F24CAA-CE9D-4761-B319-A73155D25A9A}"/>
              </a:ext>
            </a:extLst>
          </p:cNvPr>
          <p:cNvSpPr txBox="1"/>
          <p:nvPr/>
        </p:nvSpPr>
        <p:spPr>
          <a:xfrm>
            <a:off x="7049920" y="1258294"/>
            <a:ext cx="3888432" cy="584775"/>
          </a:xfrm>
          <a:prstGeom prst="rect">
            <a:avLst/>
          </a:prstGeom>
          <a:noFill/>
        </p:spPr>
        <p:txBody>
          <a:bodyPr wrap="square">
            <a:spAutoFit/>
          </a:bodyPr>
          <a:lstStyle/>
          <a:p>
            <a:r>
              <a:rPr lang="fr-FR" sz="3200" b="1"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3ieme </a:t>
            </a:r>
            <a:r>
              <a:rPr lang="fr-FR" sz="3200" b="1" i="0" dirty="0" err="1">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septenaire</a:t>
            </a:r>
            <a:endParaRPr lang="fr-FR" sz="3200" dirty="0"/>
          </a:p>
        </p:txBody>
      </p:sp>
      <p:pic>
        <p:nvPicPr>
          <p:cNvPr id="11" name="Image 10">
            <a:extLst>
              <a:ext uri="{FF2B5EF4-FFF2-40B4-BE49-F238E27FC236}">
                <a16:creationId xmlns:a16="http://schemas.microsoft.com/office/drawing/2014/main" id="{92E7F771-1980-641E-9E14-8CA773EDF971}"/>
              </a:ext>
            </a:extLst>
          </p:cNvPr>
          <p:cNvPicPr>
            <a:picLocks noChangeAspect="1"/>
          </p:cNvPicPr>
          <p:nvPr/>
        </p:nvPicPr>
        <p:blipFill>
          <a:blip r:embed="rId4"/>
          <a:stretch>
            <a:fillRect/>
          </a:stretch>
        </p:blipFill>
        <p:spPr>
          <a:xfrm>
            <a:off x="876462" y="4797152"/>
            <a:ext cx="1506645" cy="1831153"/>
          </a:xfrm>
          <a:prstGeom prst="rect">
            <a:avLst/>
          </a:prstGeom>
        </p:spPr>
      </p:pic>
      <p:sp>
        <p:nvSpPr>
          <p:cNvPr id="12" name="Titre 1">
            <a:extLst>
              <a:ext uri="{FF2B5EF4-FFF2-40B4-BE49-F238E27FC236}">
                <a16:creationId xmlns:a16="http://schemas.microsoft.com/office/drawing/2014/main" id="{8A91CBC8-103B-F934-E2D4-99DBB8F3F217}"/>
              </a:ext>
            </a:extLst>
          </p:cNvPr>
          <p:cNvSpPr txBox="1">
            <a:spLocks/>
          </p:cNvSpPr>
          <p:nvPr/>
        </p:nvSpPr>
        <p:spPr>
          <a:xfrm>
            <a:off x="983432" y="137386"/>
            <a:ext cx="10515600" cy="954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70C0"/>
                </a:solidFill>
                <a:latin typeface="Georgia" panose="02040502050405020303" pitchFamily="18" charset="0"/>
              </a:rPr>
              <a:t>C) Vie cachée</a:t>
            </a:r>
            <a:endParaRPr lang="fr-FR" dirty="0"/>
          </a:p>
        </p:txBody>
      </p:sp>
    </p:spTree>
    <p:extLst>
      <p:ext uri="{BB962C8B-B14F-4D97-AF65-F5344CB8AC3E}">
        <p14:creationId xmlns:p14="http://schemas.microsoft.com/office/powerpoint/2010/main" val="58408122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216F6-0E7B-ECB4-6BC3-9C9A11F616BB}"/>
              </a:ext>
            </a:extLst>
          </p:cNvPr>
          <p:cNvSpPr>
            <a:spLocks noGrp="1"/>
          </p:cNvSpPr>
          <p:nvPr>
            <p:ph type="title"/>
          </p:nvPr>
        </p:nvSpPr>
        <p:spPr>
          <a:xfrm>
            <a:off x="953206" y="751933"/>
            <a:ext cx="10515600" cy="818106"/>
          </a:xfrm>
        </p:spPr>
        <p:txBody>
          <a:bodyPr>
            <a:normAutofit/>
          </a:bodyPr>
          <a:lstStyle/>
          <a:p>
            <a:r>
              <a:rPr lang="fr-FR" sz="2800" b="1" i="0" u="none" strike="noStrike" dirty="0">
                <a:solidFill>
                  <a:srgbClr val="1A4F8B"/>
                </a:solidFill>
                <a:effectLst/>
                <a:latin typeface="Georgia" panose="02040502050405020303" pitchFamily="18" charset="0"/>
                <a:hlinkClick r:id="rId2"/>
              </a:rPr>
              <a:t>Entre +2 et 37 </a:t>
            </a:r>
            <a:r>
              <a:rPr lang="fr-FR" sz="2800" b="1" i="0" u="none" strike="noStrike" dirty="0">
                <a:solidFill>
                  <a:srgbClr val="1A4F8B"/>
                </a:solidFill>
                <a:effectLst/>
                <a:latin typeface="Georgia" panose="02040502050405020303" pitchFamily="18" charset="0"/>
              </a:rPr>
              <a:t>			</a:t>
            </a:r>
            <a:r>
              <a:rPr lang="fr-FR" sz="2800" b="1" i="0" u="none" strike="noStrike" baseline="0" dirty="0">
                <a:solidFill>
                  <a:schemeClr val="accent4">
                    <a:lumMod val="75000"/>
                  </a:schemeClr>
                </a:solidFill>
                <a:latin typeface="Calibri" panose="020F0502020204030204" pitchFamily="34" charset="0"/>
              </a:rPr>
              <a:t> 5 </a:t>
            </a:r>
            <a:r>
              <a:rPr lang="fr-FR" sz="3200" b="1" i="0" u="none" strike="noStrike" baseline="0" dirty="0">
                <a:solidFill>
                  <a:schemeClr val="accent4">
                    <a:lumMod val="75000"/>
                  </a:schemeClr>
                </a:solidFill>
                <a:latin typeface="Calibri" panose="020F0502020204030204" pitchFamily="34" charset="0"/>
              </a:rPr>
              <a:t>septénaires</a:t>
            </a:r>
            <a:r>
              <a:rPr lang="fr-FR" sz="2800" b="1" i="0" u="none" strike="noStrike" baseline="0" dirty="0">
                <a:solidFill>
                  <a:schemeClr val="accent4">
                    <a:lumMod val="75000"/>
                  </a:schemeClr>
                </a:solidFill>
                <a:latin typeface="Calibri" panose="020F0502020204030204" pitchFamily="34" charset="0"/>
              </a:rPr>
              <a:t> d’années</a:t>
            </a:r>
            <a:endParaRPr lang="fr-FR" sz="2800" dirty="0"/>
          </a:p>
        </p:txBody>
      </p:sp>
      <p:sp>
        <p:nvSpPr>
          <p:cNvPr id="3" name="Espace réservé du contenu 2">
            <a:extLst>
              <a:ext uri="{FF2B5EF4-FFF2-40B4-BE49-F238E27FC236}">
                <a16:creationId xmlns:a16="http://schemas.microsoft.com/office/drawing/2014/main" id="{70209D49-7CED-00A3-29D0-786F4B2FBFCE}"/>
              </a:ext>
            </a:extLst>
          </p:cNvPr>
          <p:cNvSpPr>
            <a:spLocks noGrp="1"/>
          </p:cNvSpPr>
          <p:nvPr>
            <p:ph idx="1"/>
          </p:nvPr>
        </p:nvSpPr>
        <p:spPr>
          <a:xfrm>
            <a:off x="2927648" y="2152712"/>
            <a:ext cx="9074224" cy="4042048"/>
          </a:xfrm>
        </p:spPr>
        <p:txBody>
          <a:bodyPr>
            <a:noAutofit/>
          </a:bodyPr>
          <a:lstStyle/>
          <a:p>
            <a:r>
              <a:rPr lang="fr-FR" b="0" i="0" u="none" strike="noStrike" baseline="0" dirty="0">
                <a:solidFill>
                  <a:srgbClr val="000000"/>
                </a:solidFill>
                <a:latin typeface="Calibri" panose="020F0502020204030204" pitchFamily="34" charset="0"/>
              </a:rPr>
              <a:t>2 correspondent à l’enfance de Jésus, en Egypte d’abord, puis à Nazareth, jusqu’à sa Bar </a:t>
            </a:r>
            <a:r>
              <a:rPr lang="fr-FR" b="0" i="0" u="none" strike="noStrike" baseline="0" dirty="0" err="1">
                <a:solidFill>
                  <a:srgbClr val="000000"/>
                </a:solidFill>
                <a:latin typeface="Calibri" panose="020F0502020204030204" pitchFamily="34" charset="0"/>
              </a:rPr>
              <a:t>Mitsva</a:t>
            </a:r>
            <a:r>
              <a:rPr lang="fr-FR" b="0" i="0" u="none" strike="noStrike" baseline="0" dirty="0">
                <a:solidFill>
                  <a:srgbClr val="000000"/>
                </a:solidFill>
                <a:latin typeface="Calibri" panose="020F0502020204030204" pitchFamily="34" charset="0"/>
              </a:rPr>
              <a:t> (majorité avec passage de l'Age de 13 ans) et le recouvrement de Jésus au Temple (à 12 ans), </a:t>
            </a:r>
          </a:p>
          <a:p>
            <a:r>
              <a:rPr lang="fr-FR" b="0" i="0" u="none" strike="noStrike" baseline="0" dirty="0">
                <a:solidFill>
                  <a:srgbClr val="000000"/>
                </a:solidFill>
                <a:latin typeface="Calibri" panose="020F0502020204030204" pitchFamily="34" charset="0"/>
              </a:rPr>
              <a:t>puis 2 septénaires et demi de vie publique à Nazareth, avec Joseph puis sans lui, après sa mort</a:t>
            </a:r>
            <a:endParaRPr lang="fr-FR" b="0" i="0" u="none" strike="noStrike" baseline="0" dirty="0">
              <a:latin typeface="Calibri" panose="020F0502020204030204" pitchFamily="34" charset="0"/>
            </a:endParaRPr>
          </a:p>
          <a:p>
            <a:r>
              <a:rPr lang="fr-FR" b="0" i="0" u="none" strike="noStrike" baseline="0" dirty="0">
                <a:latin typeface="Calibri" panose="020F0502020204030204" pitchFamily="34" charset="0"/>
              </a:rPr>
              <a:t>le dernier demi-septénaire correspond au trois ans et demi de la vie publique de Jésus. Où Marie s’efface pour laisser son fils accomplir sa mission. </a:t>
            </a:r>
            <a:endParaRPr lang="fr-FR" dirty="0"/>
          </a:p>
        </p:txBody>
      </p:sp>
      <p:pic>
        <p:nvPicPr>
          <p:cNvPr id="5" name="Image 4">
            <a:extLst>
              <a:ext uri="{FF2B5EF4-FFF2-40B4-BE49-F238E27FC236}">
                <a16:creationId xmlns:a16="http://schemas.microsoft.com/office/drawing/2014/main" id="{A5DC5402-FF5F-2C3E-2CF8-C514033BF759}"/>
              </a:ext>
            </a:extLst>
          </p:cNvPr>
          <p:cNvPicPr>
            <a:picLocks noChangeAspect="1"/>
          </p:cNvPicPr>
          <p:nvPr/>
        </p:nvPicPr>
        <p:blipFill>
          <a:blip r:embed="rId3"/>
          <a:stretch>
            <a:fillRect/>
          </a:stretch>
        </p:blipFill>
        <p:spPr>
          <a:xfrm>
            <a:off x="623392" y="2011259"/>
            <a:ext cx="1867161" cy="2162477"/>
          </a:xfrm>
          <a:prstGeom prst="rect">
            <a:avLst/>
          </a:prstGeom>
        </p:spPr>
      </p:pic>
      <p:pic>
        <p:nvPicPr>
          <p:cNvPr id="9" name="Image 8">
            <a:extLst>
              <a:ext uri="{FF2B5EF4-FFF2-40B4-BE49-F238E27FC236}">
                <a16:creationId xmlns:a16="http://schemas.microsoft.com/office/drawing/2014/main" id="{EE8B09DB-EAC2-B640-4405-F537C12F7253}"/>
              </a:ext>
            </a:extLst>
          </p:cNvPr>
          <p:cNvPicPr>
            <a:picLocks noChangeAspect="1"/>
          </p:cNvPicPr>
          <p:nvPr/>
        </p:nvPicPr>
        <p:blipFill>
          <a:blip r:embed="rId4"/>
          <a:stretch>
            <a:fillRect/>
          </a:stretch>
        </p:blipFill>
        <p:spPr>
          <a:xfrm>
            <a:off x="623392" y="4509120"/>
            <a:ext cx="1867161" cy="1946802"/>
          </a:xfrm>
          <a:prstGeom prst="rect">
            <a:avLst/>
          </a:prstGeom>
        </p:spPr>
      </p:pic>
      <p:sp>
        <p:nvSpPr>
          <p:cNvPr id="13" name="Titre 1">
            <a:extLst>
              <a:ext uri="{FF2B5EF4-FFF2-40B4-BE49-F238E27FC236}">
                <a16:creationId xmlns:a16="http://schemas.microsoft.com/office/drawing/2014/main" id="{CC40DB28-C705-0D57-8A46-13B29135B30F}"/>
              </a:ext>
            </a:extLst>
          </p:cNvPr>
          <p:cNvSpPr txBox="1">
            <a:spLocks/>
          </p:cNvSpPr>
          <p:nvPr/>
        </p:nvSpPr>
        <p:spPr>
          <a:xfrm>
            <a:off x="940081" y="160659"/>
            <a:ext cx="10515600" cy="95375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6300" b="1" dirty="0">
                <a:solidFill>
                  <a:srgbClr val="0070C0"/>
                </a:solidFill>
                <a:latin typeface="Georgia" panose="02040502050405020303" pitchFamily="18" charset="0"/>
              </a:rPr>
              <a:t>D) Vie publique</a:t>
            </a:r>
            <a:br>
              <a:rPr lang="fr-FR" b="1" dirty="0">
                <a:solidFill>
                  <a:srgbClr val="1A4F8B"/>
                </a:solidFill>
                <a:latin typeface="Georgia" panose="02040502050405020303" pitchFamily="18" charset="0"/>
              </a:rPr>
            </a:br>
            <a:endParaRPr lang="fr-FR" dirty="0"/>
          </a:p>
        </p:txBody>
      </p:sp>
    </p:spTree>
    <p:extLst>
      <p:ext uri="{BB962C8B-B14F-4D97-AF65-F5344CB8AC3E}">
        <p14:creationId xmlns:p14="http://schemas.microsoft.com/office/powerpoint/2010/main" val="401185600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6D265C-1079-24CA-9BC1-B66871B44A7C}"/>
              </a:ext>
            </a:extLst>
          </p:cNvPr>
          <p:cNvSpPr>
            <a:spLocks noGrp="1"/>
          </p:cNvSpPr>
          <p:nvPr>
            <p:ph idx="1"/>
          </p:nvPr>
        </p:nvSpPr>
        <p:spPr>
          <a:xfrm>
            <a:off x="3719736" y="1292486"/>
            <a:ext cx="7704856" cy="4824536"/>
          </a:xfrm>
        </p:spPr>
        <p:txBody>
          <a:bodyPr>
            <a:normAutofit fontScale="85000" lnSpcReduction="20000"/>
          </a:bodyPr>
          <a:lstStyle/>
          <a:p>
            <a:pPr algn="just"/>
            <a:r>
              <a:rPr lang="fr-FR" b="0" i="0" dirty="0">
                <a:solidFill>
                  <a:srgbClr val="222222"/>
                </a:solidFill>
                <a:effectLst/>
                <a:latin typeface="Georgia" panose="02040502050405020303" pitchFamily="18" charset="0"/>
              </a:rPr>
              <a:t>Au moment de la crucifixion, Marie se tient debout près de la Croix (Jean 19,25–27). Jésus lui confie le disciple bien-aimé, et à travers lui, toute l’humanité :</a:t>
            </a:r>
          </a:p>
          <a:p>
            <a:pPr marL="0" indent="0" algn="just">
              <a:buNone/>
            </a:pPr>
            <a:r>
              <a:rPr lang="fr-FR" b="0" i="1" dirty="0">
                <a:solidFill>
                  <a:srgbClr val="222222"/>
                </a:solidFill>
                <a:effectLst/>
                <a:latin typeface="Georgia" panose="02040502050405020303" pitchFamily="18" charset="0"/>
              </a:rPr>
              <a:t>   « Femme, voici ton fils… Voici ta mère. »</a:t>
            </a:r>
          </a:p>
          <a:p>
            <a:pPr algn="just"/>
            <a:endParaRPr lang="fr-FR" b="0" i="0" dirty="0">
              <a:solidFill>
                <a:srgbClr val="222222"/>
              </a:solidFill>
              <a:effectLst/>
              <a:latin typeface="Georgia" panose="02040502050405020303" pitchFamily="18" charset="0"/>
            </a:endParaRPr>
          </a:p>
          <a:p>
            <a:r>
              <a:rPr lang="fr-FR" b="0" i="0" dirty="0">
                <a:solidFill>
                  <a:srgbClr val="222222"/>
                </a:solidFill>
                <a:effectLst/>
                <a:latin typeface="Georgia" panose="02040502050405020303" pitchFamily="18" charset="0"/>
              </a:rPr>
              <a:t>Marie participe alors, dans la foi et la souffrance, à l’offrande de son Fils. </a:t>
            </a:r>
          </a:p>
          <a:p>
            <a:endParaRPr lang="fr-FR" b="0" i="0" dirty="0">
              <a:solidFill>
                <a:srgbClr val="222222"/>
              </a:solidFill>
              <a:effectLst/>
              <a:latin typeface="Georgia" panose="02040502050405020303" pitchFamily="18" charset="0"/>
            </a:endParaRPr>
          </a:p>
          <a:p>
            <a:r>
              <a:rPr lang="fr-FR" b="0" i="0" dirty="0">
                <a:solidFill>
                  <a:srgbClr val="222222"/>
                </a:solidFill>
                <a:effectLst/>
                <a:latin typeface="Georgia" panose="02040502050405020303" pitchFamily="18" charset="0"/>
              </a:rPr>
              <a:t>Elle devient mère spirituelle des croyants.</a:t>
            </a:r>
          </a:p>
          <a:p>
            <a:endParaRPr lang="fr-FR" b="0" i="0" dirty="0">
              <a:solidFill>
                <a:srgbClr val="222222"/>
              </a:solidFill>
              <a:effectLst/>
              <a:latin typeface="Georgia" panose="02040502050405020303" pitchFamily="18" charset="0"/>
            </a:endParaRPr>
          </a:p>
          <a:p>
            <a:r>
              <a:rPr lang="fr-FR" b="1" i="0" dirty="0">
                <a:solidFill>
                  <a:srgbClr val="222222"/>
                </a:solidFill>
                <a:effectLst/>
                <a:latin typeface="Georgia" panose="02040502050405020303" pitchFamily="18" charset="0"/>
              </a:rPr>
              <a:t>Sens spirituel</a:t>
            </a:r>
          </a:p>
          <a:p>
            <a:pPr marL="0" indent="0">
              <a:buNone/>
            </a:pPr>
            <a:r>
              <a:rPr lang="fr-FR" b="0" i="0" dirty="0">
                <a:solidFill>
                  <a:srgbClr val="222222"/>
                </a:solidFill>
                <a:effectLst/>
                <a:latin typeface="Georgia" panose="02040502050405020303" pitchFamily="18" charset="0"/>
              </a:rPr>
              <a:t>	</a:t>
            </a:r>
            <a:br>
              <a:rPr lang="fr-FR" b="0" i="0" dirty="0">
                <a:solidFill>
                  <a:srgbClr val="222222"/>
                </a:solidFill>
                <a:effectLst/>
                <a:latin typeface="Georgia" panose="02040502050405020303" pitchFamily="18" charset="0"/>
              </a:rPr>
            </a:br>
            <a:r>
              <a:rPr lang="fr-FR" b="0" i="0" dirty="0">
                <a:solidFill>
                  <a:srgbClr val="222222"/>
                </a:solidFill>
                <a:effectLst/>
                <a:latin typeface="Georgia" panose="02040502050405020303" pitchFamily="18" charset="0"/>
              </a:rPr>
              <a:t>	Marie partage la souffrance du Christ sans 	désespoir, dans une confiance totale.</a:t>
            </a:r>
          </a:p>
          <a:p>
            <a:endParaRPr lang="fr-FR" dirty="0"/>
          </a:p>
        </p:txBody>
      </p:sp>
      <p:sp>
        <p:nvSpPr>
          <p:cNvPr id="4" name="Titre 1">
            <a:extLst>
              <a:ext uri="{FF2B5EF4-FFF2-40B4-BE49-F238E27FC236}">
                <a16:creationId xmlns:a16="http://schemas.microsoft.com/office/drawing/2014/main" id="{EE30F225-B738-1404-21E1-25C4D527E254}"/>
              </a:ext>
            </a:extLst>
          </p:cNvPr>
          <p:cNvSpPr txBox="1">
            <a:spLocks noGrp="1"/>
          </p:cNvSpPr>
          <p:nvPr>
            <p:ph type="title"/>
          </p:nvPr>
        </p:nvSpPr>
        <p:spPr>
          <a:xfrm>
            <a:off x="838200" y="365125"/>
            <a:ext cx="10515600" cy="1119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70C0"/>
                </a:solidFill>
                <a:latin typeface="Georgia" panose="02040502050405020303" pitchFamily="18" charset="0"/>
              </a:rPr>
              <a:t>E) Au pied de la croix</a:t>
            </a:r>
            <a:br>
              <a:rPr lang="fr-FR" b="1" dirty="0">
                <a:solidFill>
                  <a:srgbClr val="1A4F8B"/>
                </a:solidFill>
                <a:latin typeface="Georgia" panose="02040502050405020303" pitchFamily="18" charset="0"/>
              </a:rPr>
            </a:br>
            <a:endParaRPr lang="fr-FR" dirty="0"/>
          </a:p>
        </p:txBody>
      </p:sp>
      <p:pic>
        <p:nvPicPr>
          <p:cNvPr id="5" name="Image 4">
            <a:extLst>
              <a:ext uri="{FF2B5EF4-FFF2-40B4-BE49-F238E27FC236}">
                <a16:creationId xmlns:a16="http://schemas.microsoft.com/office/drawing/2014/main" id="{2381C6E4-3C04-1831-95ED-F673BBEF8001}"/>
              </a:ext>
            </a:extLst>
          </p:cNvPr>
          <p:cNvPicPr>
            <a:picLocks noChangeAspect="1"/>
          </p:cNvPicPr>
          <p:nvPr/>
        </p:nvPicPr>
        <p:blipFill>
          <a:blip r:embed="rId3"/>
          <a:stretch>
            <a:fillRect/>
          </a:stretch>
        </p:blipFill>
        <p:spPr>
          <a:xfrm>
            <a:off x="838200" y="1340768"/>
            <a:ext cx="1786186" cy="2185213"/>
          </a:xfrm>
          <a:prstGeom prst="rect">
            <a:avLst/>
          </a:prstGeom>
        </p:spPr>
      </p:pic>
      <p:pic>
        <p:nvPicPr>
          <p:cNvPr id="6" name="Image 5">
            <a:extLst>
              <a:ext uri="{FF2B5EF4-FFF2-40B4-BE49-F238E27FC236}">
                <a16:creationId xmlns:a16="http://schemas.microsoft.com/office/drawing/2014/main" id="{2B60BAC7-79BA-D0FC-AE3F-9D00741F7BC3}"/>
              </a:ext>
            </a:extLst>
          </p:cNvPr>
          <p:cNvPicPr>
            <a:picLocks noChangeAspect="1"/>
          </p:cNvPicPr>
          <p:nvPr/>
        </p:nvPicPr>
        <p:blipFill>
          <a:blip r:embed="rId4"/>
          <a:stretch>
            <a:fillRect/>
          </a:stretch>
        </p:blipFill>
        <p:spPr>
          <a:xfrm>
            <a:off x="838200" y="3861048"/>
            <a:ext cx="1886213" cy="1981477"/>
          </a:xfrm>
          <a:prstGeom prst="rect">
            <a:avLst/>
          </a:prstGeom>
        </p:spPr>
      </p:pic>
    </p:spTree>
    <p:extLst>
      <p:ext uri="{BB962C8B-B14F-4D97-AF65-F5344CB8AC3E}">
        <p14:creationId xmlns:p14="http://schemas.microsoft.com/office/powerpoint/2010/main" val="733341254"/>
      </p:ext>
    </p:extLst>
  </p:cSld>
  <p:clrMapOvr>
    <a:masterClrMapping/>
  </p:clrMapOvr>
  <p:transition spd="slow">
    <p:wipe/>
  </p:transition>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1680</TotalTime>
  <Words>6358</Words>
  <Application>Microsoft Office PowerPoint</Application>
  <PresentationFormat>Grand écran</PresentationFormat>
  <Paragraphs>402</Paragraphs>
  <Slides>38</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38</vt:i4>
      </vt:variant>
    </vt:vector>
  </HeadingPairs>
  <TitlesOfParts>
    <vt:vector size="48" baseType="lpstr">
      <vt:lpstr>Aptos</vt:lpstr>
      <vt:lpstr>Aptos Display</vt:lpstr>
      <vt:lpstr>Arial</vt:lpstr>
      <vt:lpstr>Calibri</vt:lpstr>
      <vt:lpstr>Georgia</vt:lpstr>
      <vt:lpstr>Google Sans</vt:lpstr>
      <vt:lpstr>Lucida Sans Unicode</vt:lpstr>
      <vt:lpstr>Times New Roman</vt:lpstr>
      <vt:lpstr>Wingdings</vt:lpstr>
      <vt:lpstr>Office Theme</vt:lpstr>
      <vt:lpstr>La bienheureuse Vierge Marie </vt:lpstr>
      <vt:lpstr>Sommaire </vt:lpstr>
      <vt:lpstr>A) Conception et enfance de Marie </vt:lpstr>
      <vt:lpstr>Présentation PowerPoint</vt:lpstr>
      <vt:lpstr>B) Jeune fille de Nazareth </vt:lpstr>
      <vt:lpstr>Présentation PowerPoint</vt:lpstr>
      <vt:lpstr>Entre -5 et +2</vt:lpstr>
      <vt:lpstr>Entre +2 et 37     5 septénaires d’années</vt:lpstr>
      <vt:lpstr>E) Au pied de la croix </vt:lpstr>
      <vt:lpstr>E) Pentecôte /Assomption</vt:lpstr>
      <vt:lpstr> 9) Titres:  Litanies de la Très Sainte Vierge Marie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Liste de quelques fêtes mariales : </vt:lpstr>
      <vt:lpstr> 11) Quel culte à Marie ? </vt:lpstr>
      <vt:lpstr>Présentation PowerPoint</vt:lpstr>
      <vt:lpstr> 12) Apparitions </vt:lpstr>
      <vt:lpstr>Présentation PowerPoint</vt:lpstr>
      <vt:lpstr>Présentation PowerPoint</vt:lpstr>
      <vt:lpstr>Présentation PowerPoint</vt:lpstr>
      <vt:lpstr>13) Divergences religieuses</vt:lpstr>
      <vt:lpstr> Marie dans la tradition juive </vt:lpstr>
      <vt:lpstr>Présentation PowerPoint</vt:lpstr>
      <vt:lpstr>Présentation PowerPoint</vt:lpstr>
      <vt:lpstr>Marie dans les autre religions non monothéistes</vt:lpstr>
      <vt:lpstr>Marie : regards des différentes confessions chrétiennes</vt:lpstr>
      <vt:lpstr>14) Marie et la politique</vt:lpstr>
      <vt:lpstr>Présentation PowerPoint</vt:lpstr>
      <vt:lpstr>15) Quelle est la différence entre les statues de Marie représentées avec Jésus dans ses bras et sans Jésus ?</vt:lpstr>
      <vt:lpstr>Présentation PowerPoint</vt:lpstr>
      <vt:lpstr>16) Conclusion</vt:lpstr>
      <vt:lpstr>Site internet à visiter: www.catholique31.fr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Philippe JANOT</dc:creator>
  <cp:lastModifiedBy>Philippe JANOT</cp:lastModifiedBy>
  <cp:revision>21</cp:revision>
  <dcterms:created xsi:type="dcterms:W3CDTF">2026-05-10T17:27:00Z</dcterms:created>
  <dcterms:modified xsi:type="dcterms:W3CDTF">2026-05-14T16:29:20Z</dcterms:modified>
</cp:coreProperties>
</file>